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8288000" cy="10287000"/>
  <p:notesSz cx="6858000" cy="9144000"/>
  <p:embeddedFontLst>
    <p:embeddedFont>
      <p:font typeface="Canva Sans" panose="020B0604020202020204" charset="0"/>
      <p:regular r:id="rId33"/>
    </p:embeddedFont>
    <p:embeddedFont>
      <p:font typeface="Lexend Deca"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4DA67E-B0DE-467B-8782-9970881BE9FB}" v="12" dt="2026-08-25T15:03:49.1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8775" autoAdjust="0"/>
  </p:normalViewPr>
  <p:slideViewPr>
    <p:cSldViewPr>
      <p:cViewPr varScale="1">
        <p:scale>
          <a:sx n="46" d="100"/>
          <a:sy n="46" d="100"/>
        </p:scale>
        <p:origin x="94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urland, Victoria E." userId="0ac3494e-a2c7-40ef-b84c-f637c44a399d" providerId="ADAL" clId="{289529F6-6556-4285-BD6A-E70C92F8C33E}"/>
    <pc:docChg chg="custSel modSld">
      <pc:chgData name="Bourland, Victoria E." userId="0ac3494e-a2c7-40ef-b84c-f637c44a399d" providerId="ADAL" clId="{289529F6-6556-4285-BD6A-E70C92F8C33E}" dt="2026-08-25T15:13:18.274" v="57" actId="20577"/>
      <pc:docMkLst>
        <pc:docMk/>
      </pc:docMkLst>
      <pc:sldChg chg="addSp delSp modSp mod">
        <pc:chgData name="Bourland, Victoria E." userId="0ac3494e-a2c7-40ef-b84c-f637c44a399d" providerId="ADAL" clId="{289529F6-6556-4285-BD6A-E70C92F8C33E}" dt="2026-08-25T15:04:16.893" v="32" actId="20577"/>
        <pc:sldMkLst>
          <pc:docMk/>
          <pc:sldMk cId="0" sldId="267"/>
        </pc:sldMkLst>
        <pc:spChg chg="del">
          <ac:chgData name="Bourland, Victoria E." userId="0ac3494e-a2c7-40ef-b84c-f637c44a399d" providerId="ADAL" clId="{289529F6-6556-4285-BD6A-E70C92F8C33E}" dt="2026-08-25T15:03:55.224" v="20" actId="478"/>
          <ac:spMkLst>
            <pc:docMk/>
            <pc:sldMk cId="0" sldId="267"/>
            <ac:spMk id="5" creationId="{00000000-0000-0000-0000-000000000000}"/>
          </ac:spMkLst>
        </pc:spChg>
        <pc:spChg chg="del topLvl">
          <ac:chgData name="Bourland, Victoria E." userId="0ac3494e-a2c7-40ef-b84c-f637c44a399d" providerId="ADAL" clId="{289529F6-6556-4285-BD6A-E70C92F8C33E}" dt="2026-08-25T15:03:34.472" v="16" actId="478"/>
          <ac:spMkLst>
            <pc:docMk/>
            <pc:sldMk cId="0" sldId="267"/>
            <ac:spMk id="7" creationId="{00000000-0000-0000-0000-000000000000}"/>
          </ac:spMkLst>
        </pc:spChg>
        <pc:spChg chg="del topLvl">
          <ac:chgData name="Bourland, Victoria E." userId="0ac3494e-a2c7-40ef-b84c-f637c44a399d" providerId="ADAL" clId="{289529F6-6556-4285-BD6A-E70C92F8C33E}" dt="2026-08-25T15:03:32.901" v="15" actId="478"/>
          <ac:spMkLst>
            <pc:docMk/>
            <pc:sldMk cId="0" sldId="267"/>
            <ac:spMk id="8" creationId="{00000000-0000-0000-0000-000000000000}"/>
          </ac:spMkLst>
        </pc:spChg>
        <pc:spChg chg="mod">
          <ac:chgData name="Bourland, Victoria E." userId="0ac3494e-a2c7-40ef-b84c-f637c44a399d" providerId="ADAL" clId="{289529F6-6556-4285-BD6A-E70C92F8C33E}" dt="2026-08-25T15:04:16.893" v="32" actId="20577"/>
          <ac:spMkLst>
            <pc:docMk/>
            <pc:sldMk cId="0" sldId="267"/>
            <ac:spMk id="10" creationId="{00000000-0000-0000-0000-000000000000}"/>
          </ac:spMkLst>
        </pc:spChg>
        <pc:grpChg chg="del">
          <ac:chgData name="Bourland, Victoria E." userId="0ac3494e-a2c7-40ef-b84c-f637c44a399d" providerId="ADAL" clId="{289529F6-6556-4285-BD6A-E70C92F8C33E}" dt="2026-08-25T15:03:32.901" v="15" actId="478"/>
          <ac:grpSpMkLst>
            <pc:docMk/>
            <pc:sldMk cId="0" sldId="267"/>
            <ac:grpSpMk id="6" creationId="{00000000-0000-0000-0000-000000000000}"/>
          </ac:grpSpMkLst>
        </pc:grpChg>
        <pc:picChg chg="add mod">
          <ac:chgData name="Bourland, Victoria E." userId="0ac3494e-a2c7-40ef-b84c-f637c44a399d" providerId="ADAL" clId="{289529F6-6556-4285-BD6A-E70C92F8C33E}" dt="2026-08-25T15:03:49.119" v="19" actId="1076"/>
          <ac:picMkLst>
            <pc:docMk/>
            <pc:sldMk cId="0" sldId="267"/>
            <ac:picMk id="1026" creationId="{FFE70BB2-88DB-2C3F-F617-55D08B1D965E}"/>
          </ac:picMkLst>
        </pc:picChg>
      </pc:sldChg>
      <pc:sldChg chg="delSp modSp mod">
        <pc:chgData name="Bourland, Victoria E." userId="0ac3494e-a2c7-40ef-b84c-f637c44a399d" providerId="ADAL" clId="{289529F6-6556-4285-BD6A-E70C92F8C33E}" dt="2026-08-25T15:13:18.274" v="57" actId="20577"/>
        <pc:sldMkLst>
          <pc:docMk/>
          <pc:sldMk cId="0" sldId="278"/>
        </pc:sldMkLst>
        <pc:spChg chg="mod">
          <ac:chgData name="Bourland, Victoria E." userId="0ac3494e-a2c7-40ef-b84c-f637c44a399d" providerId="ADAL" clId="{289529F6-6556-4285-BD6A-E70C92F8C33E}" dt="2026-08-25T15:13:18.274" v="57" actId="20577"/>
          <ac:spMkLst>
            <pc:docMk/>
            <pc:sldMk cId="0" sldId="278"/>
            <ac:spMk id="7" creationId="{00000000-0000-0000-0000-000000000000}"/>
          </ac:spMkLst>
        </pc:spChg>
        <pc:spChg chg="del mod">
          <ac:chgData name="Bourland, Victoria E." userId="0ac3494e-a2c7-40ef-b84c-f637c44a399d" providerId="ADAL" clId="{289529F6-6556-4285-BD6A-E70C92F8C33E}" dt="2026-08-25T14:47:17.340" v="5"/>
          <ac:spMkLst>
            <pc:docMk/>
            <pc:sldMk cId="0" sldId="278"/>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25.08.2026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presentation may be utilized for virtual and/or in person meetings. All schools are required to update the presentation with the school’s information (see red sections on each slide). Suggested meeting duration is one hour and separate from Open House.</a:t>
            </a:r>
          </a:p>
          <a:p>
            <a:endParaRPr lang="en-US"/>
          </a:p>
          <a:p>
            <a:r>
              <a:rPr lang="en-US"/>
              <a:t>Ensure Annual Parent Meeting About the Benefits of the Title I Schoolwide Program sign in sheet is available for all participants.</a:t>
            </a:r>
          </a:p>
          <a:p>
            <a:endParaRPr lang="en-US"/>
          </a:p>
          <a:p>
            <a:r>
              <a:rPr lang="en-US"/>
              <a:t>Schools are encouraged to insert pictures/graphics/videos into their presentation. </a:t>
            </a:r>
          </a:p>
          <a:p>
            <a:endParaRPr lang="en-US"/>
          </a:p>
          <a:p>
            <a:r>
              <a:rPr lang="en-US"/>
              <a:t>Families should be encouraged to provide input and feedback throughout the meeting. </a:t>
            </a:r>
          </a:p>
          <a:p>
            <a:endParaRPr lang="en-US"/>
          </a:p>
          <a:p>
            <a:r>
              <a:rPr lang="en-US"/>
              <a:t>The purpose of this presentation is to provide required Title I information with parents and families as well as fully engage them with the presentation.</a:t>
            </a:r>
          </a:p>
          <a:p>
            <a:endParaRPr lang="en-US"/>
          </a:p>
          <a:p>
            <a:r>
              <a:rPr lang="en-US"/>
              <a:t>To engage the audience, the presenter may provide opportunities for participants to answer slide title questions, read slide information, ask questions, respond to questions, and share.</a:t>
            </a:r>
          </a:p>
          <a:p>
            <a:endParaRPr lang="en-US"/>
          </a:p>
          <a:p>
            <a:r>
              <a:rPr lang="en-US"/>
              <a:t>Other ideas to engage the audience; have students assist with the presentation, have a post-it note board for questions, have audience use technology (Phones, laptops, computer lab setting, iPad etc.) to follow along and use live links included in the presentation, take photos during the presentation and post, use links as virtual field trips and scavenger hunts to find information, use technology for participation during the presentation (examples: Kahoot, Mentimeter, Quizlet)</a:t>
            </a:r>
          </a:p>
          <a:p>
            <a:endParaRPr lang="en-US"/>
          </a:p>
          <a:p>
            <a:r>
              <a:rPr lang="en-US"/>
              <a:t>Please designate someone to take meeting minutes that follow the presentation topics and that can later be made available to parents/families and is kept in the Title I Compliance e-filing 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Allow school staff to greet parents/families. Encourage school staff to insert pictures so parents and families may be able to view this presentation later if archived, and for easier identification of relevant staff.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Slides #5 and #6 go together.</a:t>
            </a:r>
          </a:p>
          <a:p>
            <a:endParaRPr lang="en-US"/>
          </a:p>
          <a:p>
            <a:r>
              <a:rPr lang="en-US"/>
              <a:t>If possible, include a welcome message on your website and marquee for students, parents &amp; families. You may also include a slide showing the school marquee message.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engage participants – Allow participants to provide input/enter comments/questions. Use this opportunity to ask questions (example, How many of you have heard of the Every Student Succeeds Act EESA? Yes/No, Does anyone know when it was signed into law? 2015).</a:t>
            </a:r>
          </a:p>
          <a:p>
            <a:endParaRPr lang="en-US"/>
          </a:p>
          <a:p>
            <a:r>
              <a:rPr lang="en-US"/>
              <a:t>To engage participants- Have participants use link to visit the Title I website.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 2025-2026 Title I School-level PFEP, District-level PFEP, SIP, and School Parent Compact will be located on the school’s website, the PRC/Area and the main office.</a:t>
            </a:r>
          </a:p>
          <a:p>
            <a:endParaRPr lang="en-US"/>
          </a:p>
          <a:p>
            <a:r>
              <a:rPr lang="en-US"/>
              <a:t>To engage participants – Have participants read the bullet points from the slide.</a:t>
            </a:r>
          </a:p>
          <a:p>
            <a:r>
              <a:rPr lang="en-US"/>
              <a:t>To engage participants – Use link to navigate school website and view documents.</a:t>
            </a:r>
          </a:p>
          <a:p>
            <a:endParaRPr lang="en-US"/>
          </a:p>
          <a:p>
            <a:r>
              <a:rPr lang="en-US"/>
              <a:t>To engage participants – Ask the title question and allow the opportunity for parents/families to share their comments. Read aloud some of the responses.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of the availability of the Title I Parent Notification Flyer posted on the school’s website. The PRC/Area. Main Office,  and at title1.dadeschools.net. Provide directions for accessing the flyer.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Schools should only include the federal programs available at their school. Describe how the school will coordinate and integrate parent and family engagement programs and activities with each Federal Program, as applicable.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#12, #13, and #14 go together.</a:t>
            </a:r>
          </a:p>
          <a:p>
            <a:endParaRPr lang="en-US"/>
          </a:p>
          <a:p>
            <a:r>
              <a:rPr lang="en-US"/>
              <a:t>Ensure the topic, Title I School-level PFEP is recorded in the meeting minutes.</a:t>
            </a:r>
          </a:p>
          <a:p>
            <a:endParaRPr lang="en-US"/>
          </a:p>
          <a:p>
            <a:r>
              <a:rPr lang="en-US"/>
              <a:t>To engage participants - Allow meeting participants to provide feedback on the information presented. Ask if there are any questions/feedback.</a:t>
            </a:r>
          </a:p>
          <a:p>
            <a:endParaRPr lang="en-US"/>
          </a:p>
          <a:p>
            <a:r>
              <a:rPr lang="en-US"/>
              <a:t>To engage participants - Provide an opportunity for meeting participants to share how they prefer to receive information from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To engage participants – Access the School-Parent Compact using the link and review/discuss the School-Parent Compact with participants and allow time for feedback/comments.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Note: Slides #16 and #17 go together.</a:t>
            </a:r>
          </a:p>
          <a:p>
            <a:endParaRPr lang="en-US"/>
          </a:p>
          <a:p>
            <a:r>
              <a:rPr lang="en-US"/>
              <a:t>To engage participants – Survey parents regarding their input on how to best collaborate with the school.</a:t>
            </a:r>
          </a:p>
          <a:p>
            <a:endParaRPr lang="en-US"/>
          </a:p>
          <a:p>
            <a:r>
              <a:rPr lang="en-US"/>
              <a:t>Inform meeting participants of the method the school will utilize to inform parents/families of upcoming meetings, etc. Describe how meeting notices/invites (including virtual meetings) will be sent/made available to parents/families. Describe how the school will keep all parents informed, specifically parents who may be unable to attend virtual/in person meetings (ex. archived virtual meetings).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#16 and #17 go together.</a:t>
            </a:r>
          </a:p>
          <a:p>
            <a:endParaRPr lang="en-US"/>
          </a:p>
          <a:p>
            <a:r>
              <a:rPr lang="en-US"/>
              <a:t>To engage participants – Open the floor for nominations to service as Title I DAC/PAC Representatives for your school. </a:t>
            </a:r>
          </a:p>
          <a:p>
            <a:endParaRPr lang="en-US"/>
          </a:p>
          <a:p>
            <a:r>
              <a:rPr lang="en-US"/>
              <a:t>Inform meeting participants that the Title I District Advisory Council and Parent Advisory Council Meetings will be conducted in-person and virtually.  Additional information regarding the Title I DAC and PAC meetings will be forthcoming. Encourage meeting participants to visit the Title I Website for additional information regarding Title I DAC and PAC.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a:p>
            <a:endParaRPr lang="en-US"/>
          </a:p>
          <a:p>
            <a:r>
              <a:rPr lang="en-US"/>
              <a:t>Remind meeting participants where they can view the SIP.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Note: Slides #18 #19, and #20 go together.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a:p>
            <a:endParaRPr lang="en-US"/>
          </a:p>
          <a:p>
            <a:endParaRPr lang="en-US"/>
          </a:p>
          <a:p>
            <a:r>
              <a:rPr lang="en-US"/>
              <a:t>To engage participants - Allow the opportunity for meeting participants to provide input/feedback. You may ask questions based on the information discussed.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administrator will include an overview of the Consultation and Complaint Procedures at the school as stipulated in the Title I Consultation and Complaint Procedures (See page 14-15 of the 2025-2026 Title I Procedures Manual).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Insert your school information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Address questions and concerns from participants. Inform how the school will respond to all questions/concerns posed/posted on the post-it note question board during the meeting if time does not permit.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jpeg"/><Relationship Id="rId7"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3.png"/><Relationship Id="rId4" Type="http://schemas.openxmlformats.org/officeDocument/2006/relationships/image" Target="../media/image1.sv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2.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title1.dadeschools.net/#!/"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3.png"/><Relationship Id="rId4" Type="http://schemas.openxmlformats.org/officeDocument/2006/relationships/image" Target="../media/image1.sv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olympiaheights.net/" TargetMode="External"/><Relationship Id="rId5" Type="http://schemas.openxmlformats.org/officeDocument/2006/relationships/image" Target="../media/image11.svg"/><Relationship Id="rId4" Type="http://schemas.openxmlformats.org/officeDocument/2006/relationships/image" Target="../media/image1.svg"/></Relationships>
</file>

<file path=ppt/slides/_rels/slide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thebluediamondgallery.com/handwriting/m/mandatory.html" TargetMode="External"/><Relationship Id="rId5" Type="http://schemas.openxmlformats.org/officeDocument/2006/relationships/image" Target="../media/image13.jpg"/><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mailto:rmhdez@dadeschools.net" TargetMode="External"/><Relationship Id="rId5" Type="http://schemas.openxmlformats.org/officeDocument/2006/relationships/image" Target="../media/image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3.png"/><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sv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api.dadeschools.net/wmsfiles/61/pdfs/6901.pdf" TargetMode="External"/><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11.svg"/></Relationships>
</file>

<file path=ppt/slides/_rels/slide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hyperlink" Target="https://olympiaheights.net/"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2.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hyperlink" Target="https://api.dadeschools.net/wmsfiles/61/pdfs/6996.pdf" TargetMode="External"/><Relationship Id="rId3" Type="http://schemas.openxmlformats.org/officeDocument/2006/relationships/image" Target="../media/image1.svg"/><Relationship Id="rId7"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2.svg"/></Relationships>
</file>

<file path=ppt/slides/_rels/slide2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2.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svg"/><Relationship Id="rId7" Type="http://schemas.openxmlformats.org/officeDocument/2006/relationships/hyperlink" Target="https://www.thebluediamondgallery.com/handwriting/m/mandatory.html"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21.png"/><Relationship Id="rId4" Type="http://schemas.openxmlformats.org/officeDocument/2006/relationships/image" Target="../media/image2.svg"/></Relationships>
</file>

<file path=ppt/slides/_rels/slide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svg"/><Relationship Id="rId7" Type="http://schemas.openxmlformats.org/officeDocument/2006/relationships/hyperlink" Target="https://title1compliance.dadeschools.net/#!/fullWidth/16205"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hyperlink" Target="https://api.dadeschools.net/WMSFiles/125/Compliance/Title%20I%20Administration%20Procedures%20Manual/2025-2026/2025-2026%20Division%20of%20Student%20and%20Family%20Support%20Programs%20Procedural%20Manual%20(9-24-25).pdf" TargetMode="External"/><Relationship Id="rId5" Type="http://schemas.openxmlformats.org/officeDocument/2006/relationships/image" Target="../media/image2.sv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hyperlink" Target="mailto:vbourland@dadeschools.net" TargetMode="External"/><Relationship Id="rId3" Type="http://schemas.openxmlformats.org/officeDocument/2006/relationships/image" Target="../media/image25.jpeg"/><Relationship Id="rId7" Type="http://schemas.openxmlformats.org/officeDocument/2006/relationships/hyperlink" Target="https://olympiaheights.net/"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3.png"/><Relationship Id="rId4" Type="http://schemas.openxmlformats.org/officeDocument/2006/relationships/image" Target="../media/image1.svg"/></Relationships>
</file>

<file path=ppt/slides/_rels/slide2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sv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51967"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3232255" y="775739"/>
            <a:ext cx="12235954" cy="3668395"/>
          </a:xfrm>
          <a:prstGeom prst="rect">
            <a:avLst/>
          </a:prstGeom>
        </p:spPr>
        <p:txBody>
          <a:bodyPr lIns="0" tIns="0" rIns="0" bIns="0" rtlCol="0" anchor="t">
            <a:spAutoFit/>
          </a:bodyPr>
          <a:lstStyle/>
          <a:p>
            <a:pPr algn="ctr">
              <a:lnSpc>
                <a:spcPts val="7279"/>
              </a:lnSpc>
            </a:pPr>
            <a:r>
              <a:rPr lang="en-US" sz="5199" spc="-275" dirty="0">
                <a:solidFill>
                  <a:srgbClr val="262262"/>
                </a:solidFill>
                <a:latin typeface="Lexend Deca"/>
                <a:ea typeface="Lexend Deca"/>
                <a:cs typeface="Lexend Deca"/>
                <a:sym typeface="Lexend Deca"/>
              </a:rPr>
              <a:t>Welcome to the </a:t>
            </a:r>
          </a:p>
          <a:p>
            <a:pPr algn="ctr">
              <a:lnSpc>
                <a:spcPts val="7279"/>
              </a:lnSpc>
            </a:pPr>
            <a:r>
              <a:rPr lang="en-US" sz="5199" spc="-275" dirty="0">
                <a:solidFill>
                  <a:srgbClr val="262262"/>
                </a:solidFill>
                <a:latin typeface="Lexend Deca"/>
                <a:ea typeface="Lexend Deca"/>
                <a:cs typeface="Lexend Deca"/>
                <a:sym typeface="Lexend Deca"/>
              </a:rPr>
              <a:t>2026-2027</a:t>
            </a:r>
          </a:p>
          <a:p>
            <a:pPr algn="ctr">
              <a:lnSpc>
                <a:spcPts val="7279"/>
              </a:lnSpc>
            </a:pPr>
            <a:r>
              <a:rPr lang="en-US" sz="5199" spc="-275" dirty="0">
                <a:solidFill>
                  <a:srgbClr val="262262"/>
                </a:solidFill>
                <a:latin typeface="Lexend Deca"/>
                <a:ea typeface="Lexend Deca"/>
                <a:cs typeface="Lexend Deca"/>
                <a:sym typeface="Lexend Deca"/>
              </a:rPr>
              <a:t>Annual Parent Meeting About the Benefits </a:t>
            </a:r>
          </a:p>
          <a:p>
            <a:pPr algn="ctr">
              <a:lnSpc>
                <a:spcPts val="7279"/>
              </a:lnSpc>
            </a:pPr>
            <a:r>
              <a:rPr lang="en-US" sz="5199" dirty="0">
                <a:solidFill>
                  <a:srgbClr val="262262"/>
                </a:solidFill>
                <a:latin typeface="Lexend Deca"/>
                <a:ea typeface="Lexend Deca"/>
                <a:cs typeface="Lexend Deca"/>
                <a:sym typeface="Lexend Deca"/>
              </a:rPr>
              <a:t>of the Title I Schoolwide Program</a:t>
            </a:r>
          </a:p>
        </p:txBody>
      </p:sp>
      <p:sp>
        <p:nvSpPr>
          <p:cNvPr id="4" name="TextBox 4"/>
          <p:cNvSpPr txBox="1"/>
          <p:nvPr/>
        </p:nvSpPr>
        <p:spPr>
          <a:xfrm>
            <a:off x="4114800" y="4929715"/>
            <a:ext cx="11353409" cy="4040080"/>
          </a:xfrm>
          <a:prstGeom prst="rect">
            <a:avLst/>
          </a:prstGeom>
        </p:spPr>
        <p:txBody>
          <a:bodyPr wrap="square" lIns="0" tIns="0" rIns="0" bIns="0" rtlCol="0" anchor="t">
            <a:spAutoFit/>
          </a:bodyPr>
          <a:lstStyle/>
          <a:p>
            <a:pPr algn="ctr">
              <a:lnSpc>
                <a:spcPts val="6440"/>
              </a:lnSpc>
            </a:pPr>
            <a:r>
              <a:rPr lang="en-US" sz="4600" spc="-243" dirty="0">
                <a:solidFill>
                  <a:srgbClr val="F50808"/>
                </a:solidFill>
                <a:latin typeface="Lexend Deca"/>
                <a:ea typeface="Lexend Deca"/>
                <a:cs typeface="Lexend Deca"/>
                <a:sym typeface="Lexend Deca"/>
              </a:rPr>
              <a:t>Olympia Heights Elementary School- 4091</a:t>
            </a:r>
          </a:p>
          <a:p>
            <a:pPr algn="ctr">
              <a:lnSpc>
                <a:spcPts val="6440"/>
              </a:lnSpc>
            </a:pPr>
            <a:r>
              <a:rPr lang="en-US" sz="4600" spc="-243" dirty="0">
                <a:solidFill>
                  <a:srgbClr val="F50808"/>
                </a:solidFill>
                <a:latin typeface="Lexend Deca"/>
                <a:ea typeface="Lexend Deca"/>
                <a:cs typeface="Lexend Deca"/>
                <a:sym typeface="Lexend Deca"/>
              </a:rPr>
              <a:t>Wednesday, August 26, 2026</a:t>
            </a:r>
          </a:p>
          <a:p>
            <a:pPr algn="ctr">
              <a:lnSpc>
                <a:spcPts val="6440"/>
              </a:lnSpc>
            </a:pPr>
            <a:r>
              <a:rPr lang="en-US" sz="4600" spc="-243" dirty="0">
                <a:solidFill>
                  <a:srgbClr val="F50808"/>
                </a:solidFill>
                <a:latin typeface="Lexend Deca"/>
                <a:ea typeface="Lexend Deca"/>
                <a:cs typeface="Lexend Deca"/>
                <a:sym typeface="Lexend Deca"/>
              </a:rPr>
              <a:t>5:30pm</a:t>
            </a:r>
          </a:p>
          <a:p>
            <a:pPr algn="ctr">
              <a:lnSpc>
                <a:spcPts val="6440"/>
              </a:lnSpc>
            </a:pPr>
            <a:r>
              <a:rPr lang="en-US" sz="4600" spc="-243" dirty="0">
                <a:solidFill>
                  <a:srgbClr val="F50808"/>
                </a:solidFill>
                <a:latin typeface="Lexend Deca"/>
                <a:ea typeface="Lexend Deca"/>
                <a:cs typeface="Lexend Deca"/>
                <a:sym typeface="Lexend Deca"/>
              </a:rPr>
              <a:t>Cafeteria</a:t>
            </a:r>
          </a:p>
          <a:p>
            <a:pPr algn="ctr">
              <a:lnSpc>
                <a:spcPts val="6440"/>
              </a:lnSpc>
            </a:pPr>
            <a:r>
              <a:rPr lang="en-US" sz="4600" spc="-243" dirty="0">
                <a:solidFill>
                  <a:srgbClr val="F50808"/>
                </a:solidFill>
                <a:latin typeface="Lexend Deca"/>
                <a:ea typeface="Lexend Deca"/>
                <a:cs typeface="Lexend Deca"/>
                <a:sym typeface="Lexend Deca"/>
              </a:rPr>
              <a:t>Victoria Bourland, Principal </a:t>
            </a:r>
          </a:p>
        </p:txBody>
      </p:sp>
      <p:sp>
        <p:nvSpPr>
          <p:cNvPr id="5" name="Freeform 5"/>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6" name="Freeform 6"/>
          <p:cNvSpPr/>
          <p:nvPr/>
        </p:nvSpPr>
        <p:spPr>
          <a:xfrm>
            <a:off x="519996" y="684622"/>
            <a:ext cx="2744916" cy="2744916"/>
          </a:xfrm>
          <a:custGeom>
            <a:avLst/>
            <a:gdLst/>
            <a:ahLst/>
            <a:cxnLst/>
            <a:rect l="l" t="t" r="r" b="b"/>
            <a:pathLst>
              <a:path w="2744916" h="2744916">
                <a:moveTo>
                  <a:pt x="0" y="0"/>
                </a:moveTo>
                <a:lnTo>
                  <a:pt x="2744916" y="0"/>
                </a:lnTo>
                <a:lnTo>
                  <a:pt x="2744916" y="2744915"/>
                </a:lnTo>
                <a:lnTo>
                  <a:pt x="0" y="2744915"/>
                </a:lnTo>
                <a:lnTo>
                  <a:pt x="0" y="0"/>
                </a:lnTo>
                <a:close/>
              </a:path>
            </a:pathLst>
          </a:custGeom>
          <a:blipFill>
            <a:blip r:embed="rId5"/>
            <a:stretch>
              <a:fillRect/>
            </a:stretch>
          </a:blipFill>
        </p:spPr>
        <p:txBody>
          <a:bodyPr/>
          <a:lstStyle/>
          <a:p>
            <a:endParaRPr lang="en-US"/>
          </a:p>
        </p:txBody>
      </p:sp>
      <p:grpSp>
        <p:nvGrpSpPr>
          <p:cNvPr id="7" name="Group 7"/>
          <p:cNvGrpSpPr/>
          <p:nvPr/>
        </p:nvGrpSpPr>
        <p:grpSpPr>
          <a:xfrm>
            <a:off x="15261960" y="684622"/>
            <a:ext cx="2694175" cy="2744916"/>
            <a:chOff x="0" y="0"/>
            <a:chExt cx="3592233" cy="3659888"/>
          </a:xfrm>
        </p:grpSpPr>
        <p:sp>
          <p:nvSpPr>
            <p:cNvPr id="8" name="Freeform 8"/>
            <p:cNvSpPr/>
            <p:nvPr/>
          </p:nvSpPr>
          <p:spPr>
            <a:xfrm>
              <a:off x="0" y="67655"/>
              <a:ext cx="3592233" cy="3592233"/>
            </a:xfrm>
            <a:custGeom>
              <a:avLst/>
              <a:gdLst/>
              <a:ahLst/>
              <a:cxnLst/>
              <a:rect l="l" t="t" r="r" b="b"/>
              <a:pathLst>
                <a:path w="3592233" h="3592233">
                  <a:moveTo>
                    <a:pt x="0" y="0"/>
                  </a:moveTo>
                  <a:lnTo>
                    <a:pt x="3592233" y="0"/>
                  </a:lnTo>
                  <a:lnTo>
                    <a:pt x="3592233" y="3592233"/>
                  </a:lnTo>
                  <a:lnTo>
                    <a:pt x="0" y="3592233"/>
                  </a:lnTo>
                  <a:lnTo>
                    <a:pt x="0" y="0"/>
                  </a:lnTo>
                  <a:close/>
                </a:path>
              </a:pathLst>
            </a:custGeom>
            <a:blipFill>
              <a:blip r:embed="rId6"/>
              <a:stretch>
                <a:fillRect/>
              </a:stretch>
            </a:blipFill>
          </p:spPr>
          <p:txBody>
            <a:bodyPr/>
            <a:lstStyle/>
            <a:p>
              <a:endParaRPr lang="en-US"/>
            </a:p>
          </p:txBody>
        </p:sp>
        <p:sp>
          <p:nvSpPr>
            <p:cNvPr id="9" name="Freeform 9"/>
            <p:cNvSpPr/>
            <p:nvPr/>
          </p:nvSpPr>
          <p:spPr>
            <a:xfrm>
              <a:off x="0" y="0"/>
              <a:ext cx="3592233" cy="3592233"/>
            </a:xfrm>
            <a:custGeom>
              <a:avLst/>
              <a:gdLst/>
              <a:ahLst/>
              <a:cxnLst/>
              <a:rect l="l" t="t" r="r" b="b"/>
              <a:pathLst>
                <a:path w="3592233" h="3592233">
                  <a:moveTo>
                    <a:pt x="0" y="0"/>
                  </a:moveTo>
                  <a:lnTo>
                    <a:pt x="3592233" y="0"/>
                  </a:lnTo>
                  <a:lnTo>
                    <a:pt x="3592233" y="3592233"/>
                  </a:lnTo>
                  <a:lnTo>
                    <a:pt x="0" y="3592233"/>
                  </a:lnTo>
                  <a:lnTo>
                    <a:pt x="0" y="0"/>
                  </a:lnTo>
                  <a:close/>
                </a:path>
              </a:pathLst>
            </a:custGeom>
            <a:blipFill>
              <a:blip r:embed="rId7"/>
              <a:stretch>
                <a:fillRect/>
              </a:stretch>
            </a:blipFill>
          </p:spPr>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248478" y="1695257"/>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What topics will you learn about today?</a:t>
            </a:r>
          </a:p>
        </p:txBody>
      </p:sp>
      <p:sp>
        <p:nvSpPr>
          <p:cNvPr id="4" name="TextBox 4"/>
          <p:cNvSpPr txBox="1"/>
          <p:nvPr/>
        </p:nvSpPr>
        <p:spPr>
          <a:xfrm>
            <a:off x="4224705" y="3235855"/>
            <a:ext cx="13034595" cy="5143500"/>
          </a:xfrm>
          <a:prstGeom prst="rect">
            <a:avLst/>
          </a:prstGeom>
        </p:spPr>
        <p:txBody>
          <a:bodyPr lIns="0" tIns="0" rIns="0" bIns="0" rtlCol="0" anchor="t">
            <a:spAutoFit/>
          </a:bodyPr>
          <a:lstStyle/>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Meet Your School Team</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All About Title I</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Parent Resource Center/Area</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Coordination with Other Federal Programs</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Title I District-Level Parent and Family Engagement Plan (PFEP)</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Title I School-Level Parent and Engagement Plan (PFEP)</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Title I School-Parent Compact</a:t>
            </a:r>
          </a:p>
          <a:p>
            <a:pPr algn="l">
              <a:lnSpc>
                <a:spcPts val="5100"/>
              </a:lnSpc>
            </a:pPr>
            <a:endParaRPr lang="en-US" sz="3000" spc="-159">
              <a:solidFill>
                <a:srgbClr val="262262"/>
              </a:solidFill>
              <a:latin typeface="Lexend Deca"/>
              <a:ea typeface="Lexend Deca"/>
              <a:cs typeface="Lexend Deca"/>
              <a:sym typeface="Lexend Deca"/>
            </a:endParaRPr>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1070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74674" y="3082124"/>
            <a:ext cx="10636827" cy="5143500"/>
          </a:xfrm>
          <a:prstGeom prst="rect">
            <a:avLst/>
          </a:prstGeom>
        </p:spPr>
        <p:txBody>
          <a:bodyPr lIns="0" tIns="0" rIns="0" bIns="0" rtlCol="0" anchor="t">
            <a:spAutoFit/>
          </a:bodyPr>
          <a:lstStyle/>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Parents, Families, and Schools Working Together</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School Improvement Plan (SIP)</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School Achievement and Performance Data</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Parent’s Right-to-Know</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School-Level Parent and Family Engagement Survey</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Consultation and Complaint Procedures</a:t>
            </a:r>
          </a:p>
          <a:p>
            <a:pPr marL="647700" lvl="1" indent="-323850" algn="l">
              <a:lnSpc>
                <a:spcPts val="5100"/>
              </a:lnSpc>
              <a:buFont typeface="Arial"/>
              <a:buChar char="•"/>
            </a:pPr>
            <a:r>
              <a:rPr lang="en-US" sz="3000" spc="-159">
                <a:solidFill>
                  <a:srgbClr val="262262"/>
                </a:solidFill>
                <a:latin typeface="Lexend Deca"/>
                <a:ea typeface="Lexend Deca"/>
                <a:cs typeface="Lexend Deca"/>
                <a:sym typeface="Lexend Deca"/>
              </a:rPr>
              <a:t>School Contact Information</a:t>
            </a:r>
          </a:p>
          <a:p>
            <a:pPr algn="l">
              <a:lnSpc>
                <a:spcPts val="5100"/>
              </a:lnSpc>
            </a:pPr>
            <a:endParaRPr lang="en-US" sz="3000" spc="-159">
              <a:solidFill>
                <a:srgbClr val="262262"/>
              </a:solidFill>
              <a:latin typeface="Lexend Deca"/>
              <a:ea typeface="Lexend Deca"/>
              <a:cs typeface="Lexend Deca"/>
              <a:sym typeface="Lexend Deca"/>
            </a:endParaRPr>
          </a:p>
        </p:txBody>
      </p:sp>
      <p:sp>
        <p:nvSpPr>
          <p:cNvPr id="3" name="Freeform 3"/>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5" name="Freeform 5"/>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6" name="TextBox 6"/>
          <p:cNvSpPr txBox="1"/>
          <p:nvPr/>
        </p:nvSpPr>
        <p:spPr>
          <a:xfrm>
            <a:off x="0" y="1562735"/>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What topics will you learn about today?</a:t>
            </a:r>
          </a:p>
        </p:txBody>
      </p:sp>
      <p:sp>
        <p:nvSpPr>
          <p:cNvPr id="7" name="TextBox 7"/>
          <p:cNvSpPr txBox="1"/>
          <p:nvPr/>
        </p:nvSpPr>
        <p:spPr>
          <a:xfrm>
            <a:off x="161070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0" y="924243"/>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Meet Your School Team</a:t>
            </a:r>
          </a:p>
        </p:txBody>
      </p:sp>
      <p:grpSp>
        <p:nvGrpSpPr>
          <p:cNvPr id="5" name="Group 5"/>
          <p:cNvGrpSpPr/>
          <p:nvPr/>
        </p:nvGrpSpPr>
        <p:grpSpPr>
          <a:xfrm>
            <a:off x="3423050" y="4422461"/>
            <a:ext cx="2625166" cy="2661137"/>
            <a:chOff x="0" y="0"/>
            <a:chExt cx="474857" cy="481364"/>
          </a:xfrm>
        </p:grpSpPr>
        <p:sp>
          <p:nvSpPr>
            <p:cNvPr id="6" name="Freeform 6"/>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blipFill>
              <a:blip r:embed="rId3"/>
              <a:stretch>
                <a:fillRect l="-134030" r="-205197" b="-68853"/>
              </a:stretch>
            </a:blipFill>
            <a:ln w="19050" cap="sq">
              <a:solidFill>
                <a:srgbClr val="262262"/>
              </a:solidFill>
              <a:prstDash val="solid"/>
              <a:miter/>
            </a:ln>
          </p:spPr>
          <p:txBody>
            <a:bodyPr/>
            <a:lstStyle/>
            <a:p>
              <a:endParaRPr lang="en-US"/>
            </a:p>
          </p:txBody>
        </p:sp>
      </p:grpSp>
      <p:sp>
        <p:nvSpPr>
          <p:cNvPr id="7" name="TextBox 7"/>
          <p:cNvSpPr txBox="1"/>
          <p:nvPr/>
        </p:nvSpPr>
        <p:spPr>
          <a:xfrm>
            <a:off x="2831528" y="7225412"/>
            <a:ext cx="3968350" cy="967829"/>
          </a:xfrm>
          <a:prstGeom prst="rect">
            <a:avLst/>
          </a:prstGeom>
        </p:spPr>
        <p:txBody>
          <a:bodyPr wrap="square" lIns="0" tIns="0" rIns="0" bIns="0" rtlCol="0" anchor="t">
            <a:spAutoFit/>
          </a:bodyPr>
          <a:lstStyle/>
          <a:p>
            <a:pPr algn="ctr">
              <a:lnSpc>
                <a:spcPts val="2520"/>
              </a:lnSpc>
            </a:pPr>
            <a:r>
              <a:rPr lang="en-US" sz="2800" spc="-36" dirty="0">
                <a:solidFill>
                  <a:srgbClr val="F50808"/>
                </a:solidFill>
                <a:latin typeface="Lexend Deca"/>
                <a:ea typeface="Lexend Deca"/>
                <a:cs typeface="Lexend Deca"/>
                <a:sym typeface="Lexend Deca"/>
              </a:rPr>
              <a:t>Ariadna Valdes-Hernandez</a:t>
            </a:r>
          </a:p>
          <a:p>
            <a:pPr algn="ctr">
              <a:lnSpc>
                <a:spcPts val="2520"/>
              </a:lnSpc>
            </a:pPr>
            <a:endParaRPr lang="en-US" sz="2800" spc="-36" dirty="0">
              <a:solidFill>
                <a:srgbClr val="F50808"/>
              </a:solidFill>
              <a:latin typeface="Lexend Deca"/>
              <a:ea typeface="Lexend Deca"/>
              <a:cs typeface="Lexend Deca"/>
              <a:sym typeface="Lexend Deca"/>
            </a:endParaRPr>
          </a:p>
        </p:txBody>
      </p:sp>
      <p:sp>
        <p:nvSpPr>
          <p:cNvPr id="8" name="TextBox 8"/>
          <p:cNvSpPr txBox="1"/>
          <p:nvPr/>
        </p:nvSpPr>
        <p:spPr>
          <a:xfrm>
            <a:off x="3124200" y="8080754"/>
            <a:ext cx="3083514" cy="641201"/>
          </a:xfrm>
          <a:prstGeom prst="rect">
            <a:avLst/>
          </a:prstGeom>
        </p:spPr>
        <p:txBody>
          <a:bodyPr wrap="square" lIns="0" tIns="0" rIns="0" bIns="0" rtlCol="0" anchor="t">
            <a:spAutoFit/>
          </a:bodyPr>
          <a:lstStyle/>
          <a:p>
            <a:pPr algn="ctr">
              <a:lnSpc>
                <a:spcPts val="2520"/>
              </a:lnSpc>
            </a:pPr>
            <a:r>
              <a:rPr lang="en-US" sz="2800" spc="-36">
                <a:solidFill>
                  <a:srgbClr val="000000"/>
                </a:solidFill>
                <a:latin typeface="Lexend Deca"/>
                <a:ea typeface="Lexend Deca"/>
                <a:cs typeface="Lexend Deca"/>
                <a:sym typeface="Lexend Deca"/>
              </a:rPr>
              <a:t>Assistant Principal</a:t>
            </a:r>
          </a:p>
        </p:txBody>
      </p:sp>
      <p:sp>
        <p:nvSpPr>
          <p:cNvPr id="9" name="TextBox 9"/>
          <p:cNvSpPr txBox="1"/>
          <p:nvPr/>
        </p:nvSpPr>
        <p:spPr>
          <a:xfrm>
            <a:off x="6700987" y="4580396"/>
            <a:ext cx="4966717" cy="326628"/>
          </a:xfrm>
          <a:prstGeom prst="rect">
            <a:avLst/>
          </a:prstGeom>
        </p:spPr>
        <p:txBody>
          <a:bodyPr wrap="square" lIns="0" tIns="0" rIns="0" bIns="0" rtlCol="0" anchor="t">
            <a:spAutoFit/>
          </a:bodyPr>
          <a:lstStyle/>
          <a:p>
            <a:pPr algn="ctr">
              <a:lnSpc>
                <a:spcPts val="2520"/>
              </a:lnSpc>
            </a:pPr>
            <a:r>
              <a:rPr lang="en-US" sz="2800" spc="-36" dirty="0">
                <a:solidFill>
                  <a:srgbClr val="F50808"/>
                </a:solidFill>
                <a:latin typeface="Lexend Deca"/>
                <a:ea typeface="Lexend Deca"/>
                <a:cs typeface="Lexend Deca"/>
                <a:sym typeface="Lexend Deca"/>
              </a:rPr>
              <a:t>Victoria Bourland</a:t>
            </a:r>
          </a:p>
        </p:txBody>
      </p:sp>
      <p:sp>
        <p:nvSpPr>
          <p:cNvPr id="10" name="TextBox 10"/>
          <p:cNvSpPr txBox="1"/>
          <p:nvPr/>
        </p:nvSpPr>
        <p:spPr>
          <a:xfrm>
            <a:off x="7602243" y="5034050"/>
            <a:ext cx="3083514" cy="326628"/>
          </a:xfrm>
          <a:prstGeom prst="rect">
            <a:avLst/>
          </a:prstGeom>
        </p:spPr>
        <p:txBody>
          <a:bodyPr wrap="square" lIns="0" tIns="0" rIns="0" bIns="0" rtlCol="0" anchor="t">
            <a:spAutoFit/>
          </a:bodyPr>
          <a:lstStyle/>
          <a:p>
            <a:pPr algn="ctr">
              <a:lnSpc>
                <a:spcPts val="2520"/>
              </a:lnSpc>
            </a:pPr>
            <a:r>
              <a:rPr lang="en-US" sz="2800" spc="-36" dirty="0">
                <a:solidFill>
                  <a:srgbClr val="000000"/>
                </a:solidFill>
                <a:latin typeface="Lexend Deca"/>
                <a:ea typeface="Lexend Deca"/>
                <a:cs typeface="Lexend Deca"/>
                <a:sym typeface="Lexend Deca"/>
              </a:rPr>
              <a:t>Principal</a:t>
            </a:r>
          </a:p>
        </p:txBody>
      </p:sp>
      <p:sp>
        <p:nvSpPr>
          <p:cNvPr id="13" name="TextBox 13"/>
          <p:cNvSpPr txBox="1"/>
          <p:nvPr/>
        </p:nvSpPr>
        <p:spPr>
          <a:xfrm>
            <a:off x="10887118" y="7433698"/>
            <a:ext cx="5082530" cy="326628"/>
          </a:xfrm>
          <a:prstGeom prst="rect">
            <a:avLst/>
          </a:prstGeom>
        </p:spPr>
        <p:txBody>
          <a:bodyPr wrap="square" lIns="0" tIns="0" rIns="0" bIns="0" rtlCol="0" anchor="t">
            <a:spAutoFit/>
          </a:bodyPr>
          <a:lstStyle/>
          <a:p>
            <a:pPr algn="ctr">
              <a:lnSpc>
                <a:spcPts val="2520"/>
              </a:lnSpc>
            </a:pPr>
            <a:r>
              <a:rPr lang="en-US" sz="2800" spc="-36" dirty="0">
                <a:solidFill>
                  <a:srgbClr val="F50808"/>
                </a:solidFill>
                <a:latin typeface="Lexend Deca"/>
                <a:ea typeface="Lexend Deca"/>
                <a:cs typeface="Lexend Deca"/>
                <a:sym typeface="Lexend Deca"/>
              </a:rPr>
              <a:t>Rosa (Margarita) Hernandez</a:t>
            </a:r>
          </a:p>
        </p:txBody>
      </p:sp>
      <p:sp>
        <p:nvSpPr>
          <p:cNvPr id="14" name="TextBox 14"/>
          <p:cNvSpPr txBox="1"/>
          <p:nvPr/>
        </p:nvSpPr>
        <p:spPr>
          <a:xfrm>
            <a:off x="11821505" y="7952491"/>
            <a:ext cx="3083514" cy="326628"/>
          </a:xfrm>
          <a:prstGeom prst="rect">
            <a:avLst/>
          </a:prstGeom>
        </p:spPr>
        <p:txBody>
          <a:bodyPr wrap="square" lIns="0" tIns="0" rIns="0" bIns="0" rtlCol="0" anchor="t">
            <a:spAutoFit/>
          </a:bodyPr>
          <a:lstStyle/>
          <a:p>
            <a:pPr algn="ctr">
              <a:lnSpc>
                <a:spcPts val="2520"/>
              </a:lnSpc>
            </a:pPr>
            <a:r>
              <a:rPr lang="en-US" sz="2800" spc="-36" dirty="0">
                <a:solidFill>
                  <a:srgbClr val="000000"/>
                </a:solidFill>
                <a:latin typeface="Lexend Deca"/>
                <a:ea typeface="Lexend Deca"/>
                <a:cs typeface="Lexend Deca"/>
                <a:sym typeface="Lexend Deca"/>
              </a:rPr>
              <a:t>CIS</a:t>
            </a:r>
          </a:p>
        </p:txBody>
      </p:sp>
      <p:sp>
        <p:nvSpPr>
          <p:cNvPr id="19" name="Freeform 19"/>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Freeform 20"/>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21" name="Freeform 21"/>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22" name="TextBox 22"/>
          <p:cNvSpPr txBox="1"/>
          <p:nvPr/>
        </p:nvSpPr>
        <p:spPr>
          <a:xfrm>
            <a:off x="16140420" y="9243131"/>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4</a:t>
            </a:r>
          </a:p>
        </p:txBody>
      </p:sp>
      <p:pic>
        <p:nvPicPr>
          <p:cNvPr id="24" name="Picture 23">
            <a:extLst>
              <a:ext uri="{FF2B5EF4-FFF2-40B4-BE49-F238E27FC236}">
                <a16:creationId xmlns:a16="http://schemas.microsoft.com/office/drawing/2014/main" id="{4C1B0DE7-1DCE-ED91-1751-92BD61BFE2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22811" y="1644893"/>
            <a:ext cx="2523067" cy="2709333"/>
          </a:xfrm>
          <a:prstGeom prst="rect">
            <a:avLst/>
          </a:prstGeom>
        </p:spPr>
      </p:pic>
      <p:pic>
        <p:nvPicPr>
          <p:cNvPr id="26" name="Picture 25">
            <a:extLst>
              <a:ext uri="{FF2B5EF4-FFF2-40B4-BE49-F238E27FC236}">
                <a16:creationId xmlns:a16="http://schemas.microsoft.com/office/drawing/2014/main" id="{5730A5E8-9819-1B38-CA2A-744A342AA925}"/>
              </a:ext>
            </a:extLst>
          </p:cNvPr>
          <p:cNvPicPr>
            <a:picLocks noChangeAspect="1"/>
          </p:cNvPicPr>
          <p:nvPr/>
        </p:nvPicPr>
        <p:blipFill>
          <a:blip r:embed="rId8"/>
          <a:stretch>
            <a:fillRect/>
          </a:stretch>
        </p:blipFill>
        <p:spPr>
          <a:xfrm>
            <a:off x="3423050" y="4433340"/>
            <a:ext cx="2625166" cy="2650258"/>
          </a:xfrm>
          <a:prstGeom prst="rect">
            <a:avLst/>
          </a:prstGeom>
        </p:spPr>
      </p:pic>
      <p:pic>
        <p:nvPicPr>
          <p:cNvPr id="28" name="Picture 27">
            <a:extLst>
              <a:ext uri="{FF2B5EF4-FFF2-40B4-BE49-F238E27FC236}">
                <a16:creationId xmlns:a16="http://schemas.microsoft.com/office/drawing/2014/main" id="{271622F9-1781-CA4A-4FC0-15E93A1E6628}"/>
              </a:ext>
            </a:extLst>
          </p:cNvPr>
          <p:cNvPicPr>
            <a:picLocks noChangeAspect="1"/>
          </p:cNvPicPr>
          <p:nvPr/>
        </p:nvPicPr>
        <p:blipFill>
          <a:blip r:embed="rId9"/>
          <a:stretch>
            <a:fillRect/>
          </a:stretch>
        </p:blipFill>
        <p:spPr>
          <a:xfrm>
            <a:off x="12201684" y="4504123"/>
            <a:ext cx="2625166" cy="266113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3037" y="604437"/>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a:t>
            </a:r>
          </a:p>
        </p:txBody>
      </p:sp>
      <p:sp>
        <p:nvSpPr>
          <p:cNvPr id="3" name="TextBox 3"/>
          <p:cNvSpPr txBox="1"/>
          <p:nvPr/>
        </p:nvSpPr>
        <p:spPr>
          <a:xfrm>
            <a:off x="2679953" y="1549558"/>
            <a:ext cx="12093018" cy="3596201"/>
          </a:xfrm>
          <a:prstGeom prst="rect">
            <a:avLst/>
          </a:prstGeom>
        </p:spPr>
        <p:txBody>
          <a:bodyPr lIns="0" tIns="0" rIns="0" bIns="0" rtlCol="0" anchor="t">
            <a:spAutoFit/>
          </a:bodyPr>
          <a:lstStyle/>
          <a:p>
            <a:pPr algn="just">
              <a:lnSpc>
                <a:spcPts val="4416"/>
              </a:lnSpc>
            </a:pPr>
            <a:r>
              <a:rPr lang="en-US" sz="3561" spc="-188">
                <a:solidFill>
                  <a:srgbClr val="262262"/>
                </a:solidFill>
                <a:latin typeface="Lexend Deca"/>
                <a:ea typeface="Lexend Deca"/>
                <a:cs typeface="Lexend Deca"/>
                <a:sym typeface="Lexend Deca"/>
              </a:rPr>
              <a:t>What is the purpose of this meeting?</a:t>
            </a:r>
          </a:p>
          <a:p>
            <a:pPr algn="just">
              <a:lnSpc>
                <a:spcPts val="3424"/>
              </a:lnSpc>
            </a:pPr>
            <a:endParaRPr lang="en-US" sz="3561" spc="-188">
              <a:solidFill>
                <a:srgbClr val="262262"/>
              </a:solidFill>
              <a:latin typeface="Lexend Deca"/>
              <a:ea typeface="Lexend Deca"/>
              <a:cs typeface="Lexend Deca"/>
              <a:sym typeface="Lexend Deca"/>
            </a:endParaRPr>
          </a:p>
          <a:p>
            <a:pPr algn="just">
              <a:lnSpc>
                <a:spcPts val="4622"/>
              </a:lnSpc>
            </a:pPr>
            <a:r>
              <a:rPr lang="en-US" sz="3061" spc="-162">
                <a:solidFill>
                  <a:srgbClr val="262262"/>
                </a:solidFill>
                <a:latin typeface="Lexend Deca"/>
                <a:ea typeface="Lexend Deca"/>
                <a:cs typeface="Lexend Deca"/>
                <a:sym typeface="Lexend Deca"/>
              </a:rPr>
              <a:t>Federal guidelines require Title I schools to hold an Annual Parent Meeting About the Benefits of the Title I Schoolwide Program to inform parents of Title I requirements and discuss their rights to be involved in the Title I Schoolwide Program. </a:t>
            </a:r>
          </a:p>
          <a:p>
            <a:pPr algn="just">
              <a:lnSpc>
                <a:spcPts val="2308"/>
              </a:lnSpc>
            </a:pPr>
            <a:endParaRPr lang="en-US" sz="3061" spc="-162">
              <a:solidFill>
                <a:srgbClr val="262262"/>
              </a:solidFill>
              <a:latin typeface="Lexend Deca"/>
              <a:ea typeface="Lexend Deca"/>
              <a:cs typeface="Lexend Deca"/>
              <a:sym typeface="Lexend Deca"/>
            </a:endParaRPr>
          </a:p>
        </p:txBody>
      </p:sp>
      <p:sp>
        <p:nvSpPr>
          <p:cNvPr id="4" name="TextBox 4"/>
          <p:cNvSpPr txBox="1"/>
          <p:nvPr/>
        </p:nvSpPr>
        <p:spPr>
          <a:xfrm>
            <a:off x="4934135" y="8336125"/>
            <a:ext cx="8419729" cy="1097095"/>
          </a:xfrm>
          <a:prstGeom prst="rect">
            <a:avLst/>
          </a:prstGeom>
        </p:spPr>
        <p:txBody>
          <a:bodyPr lIns="0" tIns="0" rIns="0" bIns="0" rtlCol="0" anchor="t">
            <a:spAutoFit/>
          </a:bodyPr>
          <a:lstStyle/>
          <a:p>
            <a:pPr algn="ctr">
              <a:lnSpc>
                <a:spcPts val="4416"/>
              </a:lnSpc>
            </a:pPr>
            <a:r>
              <a:rPr lang="en-US" sz="3561" spc="-188" dirty="0">
                <a:solidFill>
                  <a:srgbClr val="F50808"/>
                </a:solidFill>
                <a:latin typeface="Lexend Deca"/>
                <a:ea typeface="Lexend Deca"/>
                <a:cs typeface="Lexend Deca"/>
                <a:sym typeface="Lexend Deca"/>
              </a:rPr>
              <a:t>Olympia Heights Elementary School </a:t>
            </a:r>
          </a:p>
          <a:p>
            <a:pPr algn="ctr">
              <a:lnSpc>
                <a:spcPts val="4416"/>
              </a:lnSpc>
            </a:pPr>
            <a:r>
              <a:rPr lang="en-US" sz="3561" spc="-188" dirty="0">
                <a:solidFill>
                  <a:srgbClr val="F50808"/>
                </a:solidFill>
                <a:latin typeface="Lexend Deca"/>
                <a:ea typeface="Lexend Deca"/>
                <a:cs typeface="Lexend Deca"/>
                <a:sym typeface="Lexend Deca"/>
              </a:rPr>
              <a:t>is a Title I School</a:t>
            </a:r>
          </a:p>
        </p:txBody>
      </p:sp>
      <p:sp>
        <p:nvSpPr>
          <p:cNvPr id="5" name="Freeform 5"/>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7" name="Freeform 7"/>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9" name="TextBox 9"/>
          <p:cNvSpPr txBox="1"/>
          <p:nvPr/>
        </p:nvSpPr>
        <p:spPr>
          <a:xfrm>
            <a:off x="16290717" y="926329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5</a:t>
            </a:r>
          </a:p>
        </p:txBody>
      </p:sp>
      <p:pic>
        <p:nvPicPr>
          <p:cNvPr id="11" name="Picture 10">
            <a:extLst>
              <a:ext uri="{FF2B5EF4-FFF2-40B4-BE49-F238E27FC236}">
                <a16:creationId xmlns:a16="http://schemas.microsoft.com/office/drawing/2014/main" id="{7A5C0CCE-719B-4B64-E8D2-54A6BE57980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55383" y="5033222"/>
            <a:ext cx="6377232" cy="313773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26233" y="2015081"/>
            <a:ext cx="14017029" cy="7480935"/>
          </a:xfrm>
          <a:prstGeom prst="rect">
            <a:avLst/>
          </a:prstGeom>
        </p:spPr>
        <p:txBody>
          <a:bodyPr lIns="0" tIns="0" rIns="0" bIns="0" rtlCol="0" anchor="t">
            <a:spAutoFit/>
          </a:bodyPr>
          <a:lstStyle/>
          <a:p>
            <a:pPr algn="l">
              <a:lnSpc>
                <a:spcPts val="3720"/>
              </a:lnSpc>
            </a:pPr>
            <a:r>
              <a:rPr lang="en-US" sz="3000" spc="-159">
                <a:solidFill>
                  <a:srgbClr val="262262"/>
                </a:solidFill>
                <a:latin typeface="Lexend Deca"/>
                <a:ea typeface="Lexend Deca"/>
                <a:cs typeface="Lexend Deca"/>
                <a:sym typeface="Lexend Deca"/>
              </a:rPr>
              <a:t>Title I is the largest federally funded education program under the Every Student Succeeds Act (ESSA)</a:t>
            </a:r>
          </a:p>
          <a:p>
            <a:pPr algn="l">
              <a:lnSpc>
                <a:spcPts val="372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It is designed to provide students with additional help in Reading, Language Arts, Mathematics, Science and Social Studies.</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main objective is to support schools and districts to ensure that high quality education is equitable for all students.</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Title I Schoolwide Program is committed to helping schools close the achievement gap between disadvantaged and minority students and their peers. </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To learn more, please visit </a:t>
            </a:r>
            <a:r>
              <a:rPr lang="en-US" sz="3000" u="sng" spc="-159">
                <a:solidFill>
                  <a:srgbClr val="1306E3"/>
                </a:solidFill>
                <a:latin typeface="Lexend Deca"/>
                <a:ea typeface="Lexend Deca"/>
                <a:cs typeface="Lexend Deca"/>
                <a:sym typeface="Lexend Deca"/>
                <a:hlinkClick r:id="rId3" tooltip="https://title1.dadeschools.net/#!/"/>
              </a:rPr>
              <a:t>https://title1.dadeschools.net </a:t>
            </a:r>
            <a:r>
              <a:rPr lang="en-US" sz="3000" spc="-159">
                <a:solidFill>
                  <a:srgbClr val="262262"/>
                </a:solidFill>
                <a:latin typeface="Lexend Deca"/>
                <a:ea typeface="Lexend Deca"/>
                <a:cs typeface="Lexend Deca"/>
                <a:sym typeface="Lexend Deca"/>
              </a:rPr>
              <a:t>. This website is designed to provide visitors with information relevant to Title I and to offer a clear understanding of the overall program. </a:t>
            </a:r>
          </a:p>
          <a:p>
            <a:pPr algn="just">
              <a:lnSpc>
                <a:spcPts val="3720"/>
              </a:lnSpc>
            </a:pPr>
            <a:endParaRPr lang="en-US" sz="3000" spc="-159">
              <a:solidFill>
                <a:srgbClr val="262262"/>
              </a:solidFill>
              <a:latin typeface="Lexend Deca"/>
              <a:ea typeface="Lexend Deca"/>
              <a:cs typeface="Lexend Deca"/>
              <a:sym typeface="Lexend Deca"/>
            </a:endParaRPr>
          </a:p>
        </p:txBody>
      </p:sp>
      <p:sp>
        <p:nvSpPr>
          <p:cNvPr id="3" name="TextBox 3"/>
          <p:cNvSpPr txBox="1"/>
          <p:nvPr/>
        </p:nvSpPr>
        <p:spPr>
          <a:xfrm>
            <a:off x="0" y="708895"/>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 (Cont’d.)</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7" name="TextBox 7"/>
          <p:cNvSpPr txBox="1"/>
          <p:nvPr/>
        </p:nvSpPr>
        <p:spPr>
          <a:xfrm>
            <a:off x="16190519" y="9297579"/>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673855" y="1994777"/>
            <a:ext cx="12940289" cy="6547485"/>
          </a:xfrm>
          <a:prstGeom prst="rect">
            <a:avLst/>
          </a:prstGeom>
        </p:spPr>
        <p:txBody>
          <a:bodyPr lIns="0" tIns="0" rIns="0" bIns="0" rtlCol="0" anchor="t">
            <a:spAutoFit/>
          </a:bodyPr>
          <a:lstStyle/>
          <a:p>
            <a:pPr algn="just">
              <a:lnSpc>
                <a:spcPts val="3720"/>
              </a:lnSpc>
            </a:pPr>
            <a:r>
              <a:rPr lang="en-US" sz="3000" spc="-159" dirty="0">
                <a:solidFill>
                  <a:srgbClr val="262262"/>
                </a:solidFill>
                <a:latin typeface="Lexend Deca"/>
                <a:ea typeface="Lexend Deca"/>
                <a:cs typeface="Lexend Deca"/>
                <a:sym typeface="Lexend Deca"/>
              </a:rPr>
              <a:t>How does the ESSA and the Title I Parent and Family Engagement requirements help parents and families?</a:t>
            </a:r>
          </a:p>
          <a:p>
            <a:pPr algn="l">
              <a:lnSpc>
                <a:spcPts val="248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school district and all Title I schools must allocate a portion of their Title I budget towards programs, activities, and procedures for parent and family engagement. </a:t>
            </a:r>
          </a:p>
          <a:p>
            <a:pPr algn="l">
              <a:lnSpc>
                <a:spcPts val="248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school district and all Title I schools must develop with parents and families a written Title I Parent and Family Engagement Plan (PFEP). This PFEP must be distributed to all stakeholders.</a:t>
            </a:r>
          </a:p>
          <a:p>
            <a:pPr algn="l">
              <a:lnSpc>
                <a:spcPts val="248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All Title I schools are required to collaborate with parents and families in the development of the School Improvement Plan (SIP) and School-Parent Compact.</a:t>
            </a:r>
          </a:p>
          <a:p>
            <a:pPr algn="just">
              <a:lnSpc>
                <a:spcPts val="3720"/>
              </a:lnSpc>
            </a:pPr>
            <a:endParaRPr lang="en-US" sz="3000" spc="-159" dirty="0">
              <a:solidFill>
                <a:srgbClr val="262262"/>
              </a:solidFill>
              <a:latin typeface="Lexend Deca"/>
              <a:ea typeface="Lexend Deca"/>
              <a:cs typeface="Lexend Deca"/>
              <a:sym typeface="Lexend Deca"/>
            </a:endParaRPr>
          </a:p>
        </p:txBody>
      </p:sp>
      <p:sp>
        <p:nvSpPr>
          <p:cNvPr id="5" name="Freeform 5"/>
          <p:cNvSpPr/>
          <p:nvPr/>
        </p:nvSpPr>
        <p:spPr>
          <a:xfrm flipH="1">
            <a:off x="3499613" y="8228245"/>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0" y="636375"/>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 (Cont’d.)</a:t>
            </a:r>
          </a:p>
        </p:txBody>
      </p:sp>
      <p:sp>
        <p:nvSpPr>
          <p:cNvPr id="7" name="TextBox 7"/>
          <p:cNvSpPr txBox="1"/>
          <p:nvPr/>
        </p:nvSpPr>
        <p:spPr>
          <a:xfrm>
            <a:off x="3376171" y="8311658"/>
            <a:ext cx="13167091" cy="474489"/>
          </a:xfrm>
          <a:prstGeom prst="rect">
            <a:avLst/>
          </a:prstGeom>
        </p:spPr>
        <p:txBody>
          <a:bodyPr lIns="0" tIns="0" rIns="0" bIns="0" rtlCol="0" anchor="t">
            <a:spAutoFit/>
          </a:bodyPr>
          <a:lstStyle/>
          <a:p>
            <a:pPr algn="ctr">
              <a:lnSpc>
                <a:spcPts val="3672"/>
              </a:lnSpc>
            </a:pPr>
            <a:r>
              <a:rPr lang="en-US" sz="3200">
                <a:hlinkClick r:id="rId6"/>
              </a:rPr>
              <a:t>https://olympiaheights.net/</a:t>
            </a:r>
            <a:endParaRPr lang="en-US" sz="2961" spc="-156" dirty="0">
              <a:solidFill>
                <a:srgbClr val="F50808"/>
              </a:solidFill>
              <a:latin typeface="Lexend Deca"/>
              <a:ea typeface="Lexend Deca"/>
              <a:cs typeface="Lexend Deca"/>
              <a:sym typeface="Lexend Deca"/>
            </a:endParaRPr>
          </a:p>
        </p:txBody>
      </p:sp>
      <p:sp>
        <p:nvSpPr>
          <p:cNvPr id="8" name="Freeform 8"/>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7"/>
            <a:stretch>
              <a:fillRect/>
            </a:stretch>
          </a:blipFill>
        </p:spPr>
        <p:txBody>
          <a:bodyPr/>
          <a:lstStyle/>
          <a:p>
            <a:endParaRPr lang="en-US"/>
          </a:p>
        </p:txBody>
      </p:sp>
      <p:sp>
        <p:nvSpPr>
          <p:cNvPr id="9" name="TextBox 9"/>
          <p:cNvSpPr txBox="1"/>
          <p:nvPr/>
        </p:nvSpPr>
        <p:spPr>
          <a:xfrm>
            <a:off x="16223918"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5" name="Freeform 5"/>
          <p:cNvSpPr/>
          <p:nvPr/>
        </p:nvSpPr>
        <p:spPr>
          <a:xfrm>
            <a:off x="685280" y="1756472"/>
            <a:ext cx="5812080" cy="7501828"/>
          </a:xfrm>
          <a:custGeom>
            <a:avLst/>
            <a:gdLst/>
            <a:ahLst/>
            <a:cxnLst/>
            <a:rect l="l" t="t" r="r" b="b"/>
            <a:pathLst>
              <a:path w="5812080" h="7501828">
                <a:moveTo>
                  <a:pt x="0" y="0"/>
                </a:moveTo>
                <a:lnTo>
                  <a:pt x="5812080" y="0"/>
                </a:lnTo>
                <a:lnTo>
                  <a:pt x="5812080" y="7501828"/>
                </a:lnTo>
                <a:lnTo>
                  <a:pt x="0" y="7501828"/>
                </a:lnTo>
                <a:lnTo>
                  <a:pt x="0" y="0"/>
                </a:lnTo>
                <a:close/>
              </a:path>
            </a:pathLst>
          </a:custGeom>
          <a:blipFill>
            <a:blip r:embed="rId6"/>
            <a:stretch>
              <a:fillRect/>
            </a:stretch>
          </a:blipFill>
          <a:ln w="38100" cap="sq">
            <a:solidFill>
              <a:srgbClr val="1F56B7"/>
            </a:solidFill>
            <a:prstDash val="solid"/>
            <a:miter/>
          </a:ln>
        </p:spPr>
        <p:txBody>
          <a:bodyPr/>
          <a:lstStyle/>
          <a:p>
            <a:endParaRPr lang="en-US"/>
          </a:p>
        </p:txBody>
      </p:sp>
      <p:sp>
        <p:nvSpPr>
          <p:cNvPr id="6" name="TextBox 6"/>
          <p:cNvSpPr txBox="1"/>
          <p:nvPr/>
        </p:nvSpPr>
        <p:spPr>
          <a:xfrm>
            <a:off x="6948719" y="3132254"/>
            <a:ext cx="10770246" cy="4261485"/>
          </a:xfrm>
          <a:prstGeom prst="rect">
            <a:avLst/>
          </a:prstGeom>
        </p:spPr>
        <p:txBody>
          <a:bodyPr lIns="0" tIns="0" rIns="0" bIns="0" rtlCol="0" anchor="t">
            <a:spAutoFit/>
          </a:bodyPr>
          <a:lstStyle/>
          <a:p>
            <a:pPr algn="l">
              <a:lnSpc>
                <a:spcPts val="3720"/>
              </a:lnSpc>
            </a:pPr>
            <a:r>
              <a:rPr lang="en-US" sz="3000" spc="-159">
                <a:solidFill>
                  <a:srgbClr val="262262"/>
                </a:solidFill>
                <a:latin typeface="Lexend Deca"/>
                <a:ea typeface="Lexend Deca"/>
                <a:cs typeface="Lexend Deca"/>
                <a:sym typeface="Lexend Deca"/>
              </a:rPr>
              <a:t>Where can you access Title I Compliance Documents?</a:t>
            </a:r>
          </a:p>
          <a:p>
            <a:pPr algn="l">
              <a:lnSpc>
                <a:spcPts val="3720"/>
              </a:lnSpc>
            </a:pPr>
            <a:endParaRPr lang="en-US" sz="3000" spc="-159">
              <a:solidFill>
                <a:srgbClr val="262262"/>
              </a:solidFill>
              <a:latin typeface="Lexend Deca"/>
              <a:ea typeface="Lexend Deca"/>
              <a:cs typeface="Lexend Deca"/>
              <a:sym typeface="Lexend Deca"/>
            </a:endParaRPr>
          </a:p>
          <a:p>
            <a:pPr marL="647700" lvl="1" indent="-323850" algn="l">
              <a:lnSpc>
                <a:spcPts val="4500"/>
              </a:lnSpc>
              <a:buFont typeface="Arial"/>
              <a:buChar char="•"/>
            </a:pPr>
            <a:r>
              <a:rPr lang="en-US" sz="3000" spc="-159">
                <a:solidFill>
                  <a:srgbClr val="262262"/>
                </a:solidFill>
                <a:latin typeface="Lexend Deca"/>
                <a:ea typeface="Lexend Deca"/>
                <a:cs typeface="Lexend Deca"/>
                <a:sym typeface="Lexend Deca"/>
              </a:rPr>
              <a:t>Documents are now available at your child’s school at the:</a:t>
            </a:r>
          </a:p>
          <a:p>
            <a:pPr marL="1295400" lvl="2" indent="-431800" algn="l">
              <a:lnSpc>
                <a:spcPts val="4500"/>
              </a:lnSpc>
              <a:buFont typeface="Arial"/>
              <a:buChar char="⚬"/>
            </a:pPr>
            <a:r>
              <a:rPr lang="en-US" sz="3000" spc="-159">
                <a:solidFill>
                  <a:srgbClr val="262262"/>
                </a:solidFill>
                <a:latin typeface="Lexend Deca"/>
                <a:ea typeface="Lexend Deca"/>
                <a:cs typeface="Lexend Deca"/>
                <a:sym typeface="Lexend Deca"/>
              </a:rPr>
              <a:t>School’s Parent Resource Center or Parent Area</a:t>
            </a:r>
          </a:p>
          <a:p>
            <a:pPr marL="1295400" lvl="2" indent="-431800" algn="l">
              <a:lnSpc>
                <a:spcPts val="4500"/>
              </a:lnSpc>
              <a:buFont typeface="Arial"/>
              <a:buChar char="⚬"/>
            </a:pPr>
            <a:r>
              <a:rPr lang="en-US" sz="3000" spc="-159">
                <a:solidFill>
                  <a:srgbClr val="262262"/>
                </a:solidFill>
                <a:latin typeface="Lexend Deca"/>
                <a:ea typeface="Lexend Deca"/>
                <a:cs typeface="Lexend Deca"/>
                <a:sym typeface="Lexend Deca"/>
              </a:rPr>
              <a:t>School’s Main Office</a:t>
            </a:r>
          </a:p>
          <a:p>
            <a:pPr marL="1295400" lvl="2" indent="-431800" algn="l">
              <a:lnSpc>
                <a:spcPts val="4500"/>
              </a:lnSpc>
              <a:buFont typeface="Arial"/>
              <a:buChar char="⚬"/>
            </a:pPr>
            <a:r>
              <a:rPr lang="en-US" sz="3000" spc="-159">
                <a:solidFill>
                  <a:srgbClr val="262262"/>
                </a:solidFill>
                <a:latin typeface="Lexend Deca"/>
                <a:ea typeface="Lexend Deca"/>
                <a:cs typeface="Lexend Deca"/>
                <a:sym typeface="Lexend Deca"/>
              </a:rPr>
              <a:t>School’s Website</a:t>
            </a:r>
          </a:p>
          <a:p>
            <a:pPr marL="1295400" lvl="2" indent="-431800" algn="l">
              <a:lnSpc>
                <a:spcPts val="4500"/>
              </a:lnSpc>
              <a:buFont typeface="Arial"/>
              <a:buChar char="⚬"/>
            </a:pPr>
            <a:r>
              <a:rPr lang="en-US" sz="3000" spc="-159">
                <a:solidFill>
                  <a:srgbClr val="262262"/>
                </a:solidFill>
                <a:latin typeface="Lexend Deca"/>
                <a:ea typeface="Lexend Deca"/>
                <a:cs typeface="Lexend Deca"/>
                <a:sym typeface="Lexend Deca"/>
              </a:rPr>
              <a:t>Refer to informational flyer</a:t>
            </a:r>
          </a:p>
          <a:p>
            <a:pPr algn="l">
              <a:lnSpc>
                <a:spcPts val="3720"/>
              </a:lnSpc>
            </a:pPr>
            <a:endParaRPr lang="en-US" sz="3000" spc="-159">
              <a:solidFill>
                <a:srgbClr val="262262"/>
              </a:solidFill>
              <a:latin typeface="Lexend Deca"/>
              <a:ea typeface="Lexend Deca"/>
              <a:cs typeface="Lexend Deca"/>
              <a:sym typeface="Lexend Deca"/>
            </a:endParaRPr>
          </a:p>
        </p:txBody>
      </p:sp>
      <p:sp>
        <p:nvSpPr>
          <p:cNvPr id="7" name="TextBox 7"/>
          <p:cNvSpPr txBox="1"/>
          <p:nvPr/>
        </p:nvSpPr>
        <p:spPr>
          <a:xfrm>
            <a:off x="0" y="727945"/>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 (Cont’d.)</a:t>
            </a:r>
          </a:p>
        </p:txBody>
      </p:sp>
      <p:sp>
        <p:nvSpPr>
          <p:cNvPr id="8" name="TextBox 8"/>
          <p:cNvSpPr txBox="1"/>
          <p:nvPr/>
        </p:nvSpPr>
        <p:spPr>
          <a:xfrm>
            <a:off x="16240618"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07037" y="1603007"/>
            <a:ext cx="14273926" cy="7450116"/>
          </a:xfrm>
          <a:prstGeom prst="rect">
            <a:avLst/>
          </a:prstGeom>
        </p:spPr>
        <p:txBody>
          <a:bodyPr lIns="0" tIns="0" rIns="0" bIns="0" rtlCol="0" anchor="t">
            <a:spAutoFit/>
          </a:bodyPr>
          <a:lstStyle/>
          <a:p>
            <a:pPr algn="l">
              <a:lnSpc>
                <a:spcPts val="3720"/>
              </a:lnSpc>
            </a:pPr>
            <a:r>
              <a:rPr lang="en-US" sz="3000" spc="-159" dirty="0">
                <a:solidFill>
                  <a:srgbClr val="262262"/>
                </a:solidFill>
                <a:latin typeface="Lexend Deca"/>
                <a:ea typeface="Lexend Deca"/>
                <a:cs typeface="Lexend Deca"/>
                <a:sym typeface="Lexend Deca"/>
              </a:rPr>
              <a:t>How are Title I Schoolwide funds used by your child’s school?</a:t>
            </a:r>
          </a:p>
          <a:p>
            <a:pPr algn="l">
              <a:lnSpc>
                <a:spcPts val="248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A portion of the Title I Schoolwide Program funds is used to provide supplemental instructional materials and resources, as well as to meet the parent and family engagement requirements outlined in the Every Student Succeeds Act (ESSA). </a:t>
            </a:r>
          </a:p>
          <a:p>
            <a:pPr algn="l">
              <a:lnSpc>
                <a:spcPts val="2480"/>
              </a:lnSpc>
            </a:pPr>
            <a:endParaRPr lang="en-US" sz="3000" spc="-159" dirty="0">
              <a:solidFill>
                <a:srgbClr val="262262"/>
              </a:solidFill>
              <a:latin typeface="Lexend Deca"/>
              <a:ea typeface="Lexend Deca"/>
              <a:cs typeface="Lexend Deca"/>
              <a:sym typeface="Lexend Deca"/>
            </a:endParaRPr>
          </a:p>
          <a:p>
            <a:pPr marL="1943100" lvl="3" indent="-485775" algn="just">
              <a:lnSpc>
                <a:spcPts val="3720"/>
              </a:lnSpc>
              <a:buFont typeface="Arial"/>
              <a:buChar char="￭"/>
            </a:pPr>
            <a:r>
              <a:rPr lang="en-US" sz="3000" spc="-159" dirty="0">
                <a:solidFill>
                  <a:srgbClr val="262262"/>
                </a:solidFill>
                <a:latin typeface="Lexend Deca"/>
                <a:ea typeface="Lexend Deca"/>
                <a:cs typeface="Lexend Deca"/>
                <a:sym typeface="Lexend Deca"/>
              </a:rPr>
              <a:t>Schoolwide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262262"/>
                </a:solidFill>
                <a:latin typeface="Lexend Deca"/>
                <a:ea typeface="Lexend Deca"/>
                <a:cs typeface="Lexend Deca"/>
                <a:sym typeface="Lexend Deca"/>
              </a:rPr>
              <a:t>                      </a:t>
            </a:r>
            <a:r>
              <a:rPr lang="en-US" sz="3000" spc="-159" dirty="0">
                <a:solidFill>
                  <a:srgbClr val="F50808"/>
                </a:solidFill>
                <a:latin typeface="Lexend Deca"/>
                <a:ea typeface="Lexend Deca"/>
                <a:cs typeface="Lexend Deca"/>
                <a:sym typeface="Lexend Deca"/>
              </a:rPr>
              <a:t> $ 131,167</a:t>
            </a:r>
          </a:p>
          <a:p>
            <a:pPr algn="l">
              <a:lnSpc>
                <a:spcPts val="2728"/>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rgbClr val="262262"/>
                </a:solidFill>
                <a:latin typeface="Lexend Deca"/>
                <a:ea typeface="Lexend Deca"/>
                <a:cs typeface="Lexend Deca"/>
                <a:sym typeface="Lexend Deca"/>
              </a:rPr>
              <a:t>Title I Parent and Family Engagement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262262"/>
                </a:solidFill>
                <a:latin typeface="Lexend Deca"/>
                <a:ea typeface="Lexend Deca"/>
                <a:cs typeface="Lexend Deca"/>
                <a:sym typeface="Lexend Deca"/>
              </a:rPr>
              <a:t>                      </a:t>
            </a:r>
            <a:r>
              <a:rPr lang="en-US" sz="3000" spc="-159" dirty="0">
                <a:solidFill>
                  <a:srgbClr val="F50808"/>
                </a:solidFill>
                <a:latin typeface="Lexend Deca"/>
                <a:ea typeface="Lexend Deca"/>
                <a:cs typeface="Lexend Deca"/>
                <a:sym typeface="Lexend Deca"/>
              </a:rPr>
              <a:t> $ 49, 571</a:t>
            </a:r>
          </a:p>
          <a:p>
            <a:pPr algn="l">
              <a:lnSpc>
                <a:spcPts val="2480"/>
              </a:lnSpc>
            </a:pPr>
            <a:endParaRPr lang="en-US" sz="3000" spc="-159" dirty="0">
              <a:solidFill>
                <a:srgbClr val="F50808"/>
              </a:solidFill>
              <a:latin typeface="Lexend Deca"/>
              <a:ea typeface="Lexend Deca"/>
              <a:cs typeface="Lexend Deca"/>
              <a:sym typeface="Lexend Deca"/>
            </a:endParaRPr>
          </a:p>
          <a:p>
            <a:pPr algn="l">
              <a:lnSpc>
                <a:spcPts val="3720"/>
              </a:lnSpc>
            </a:pPr>
            <a:r>
              <a:rPr lang="en-US" sz="3000" spc="-159" dirty="0">
                <a:solidFill>
                  <a:srgbClr val="262262"/>
                </a:solidFill>
                <a:latin typeface="Lexend Deca"/>
                <a:ea typeface="Lexend Deca"/>
                <a:cs typeface="Lexend Deca"/>
                <a:sym typeface="Lexend Deca"/>
              </a:rPr>
              <a:t>The Educational Excellence School Advisory Council (EESAC) is an additional meeting to discuss the details of Title I funding.</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3" name="TextBox 3"/>
          <p:cNvSpPr txBox="1"/>
          <p:nvPr/>
        </p:nvSpPr>
        <p:spPr>
          <a:xfrm>
            <a:off x="0" y="849313"/>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All About Title I (Cont’d.)</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5400000">
            <a:off x="-2582528" y="411480"/>
            <a:ext cx="10287000" cy="9464040"/>
          </a:xfrm>
          <a:custGeom>
            <a:avLst/>
            <a:gdLst/>
            <a:ahLst/>
            <a:cxnLst/>
            <a:rect l="l" t="t" r="r" b="b"/>
            <a:pathLst>
              <a:path w="10287000" h="9464040">
                <a:moveTo>
                  <a:pt x="0" y="0"/>
                </a:moveTo>
                <a:lnTo>
                  <a:pt x="10287000" y="0"/>
                </a:lnTo>
                <a:lnTo>
                  <a:pt x="10287000" y="9464040"/>
                </a:lnTo>
                <a:lnTo>
                  <a:pt x="0" y="9464040"/>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7" name="TextBox 7"/>
          <p:cNvSpPr txBox="1"/>
          <p:nvPr/>
        </p:nvSpPr>
        <p:spPr>
          <a:xfrm>
            <a:off x="1619933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9</a:t>
            </a:r>
          </a:p>
        </p:txBody>
      </p:sp>
      <p:pic>
        <p:nvPicPr>
          <p:cNvPr id="9" name="Picture 8">
            <a:extLst>
              <a:ext uri="{FF2B5EF4-FFF2-40B4-BE49-F238E27FC236}">
                <a16:creationId xmlns:a16="http://schemas.microsoft.com/office/drawing/2014/main" id="{0D0B695F-1FF6-CB57-6826-6612AC8E1B06}"/>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6507764" y="7315422"/>
            <a:ext cx="4038600" cy="2692400"/>
          </a:xfrm>
          <a:prstGeom prst="rect">
            <a:avLst/>
          </a:prstGeom>
          <a:ln w="28575">
            <a:solidFill>
              <a:srgbClr val="0070C0"/>
            </a:solidFill>
          </a:ln>
        </p:spPr>
      </p:pic>
      <p:sp>
        <p:nvSpPr>
          <p:cNvPr id="11" name="Freeform 3">
            <a:extLst>
              <a:ext uri="{FF2B5EF4-FFF2-40B4-BE49-F238E27FC236}">
                <a16:creationId xmlns:a16="http://schemas.microsoft.com/office/drawing/2014/main" id="{186E388D-1B47-D92A-491C-3D3CB1020039}"/>
              </a:ext>
            </a:extLst>
          </p:cNvPr>
          <p:cNvSpPr/>
          <p:nvPr/>
        </p:nvSpPr>
        <p:spPr>
          <a:xfrm>
            <a:off x="16531827" y="8427838"/>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8531860" y="-385304"/>
            <a:ext cx="12444411" cy="11448858"/>
          </a:xfrm>
          <a:custGeom>
            <a:avLst/>
            <a:gdLst/>
            <a:ahLst/>
            <a:cxnLst/>
            <a:rect l="l" t="t" r="r" b="b"/>
            <a:pathLst>
              <a:path w="12444411" h="11448858">
                <a:moveTo>
                  <a:pt x="12444411" y="0"/>
                </a:moveTo>
                <a:lnTo>
                  <a:pt x="0" y="0"/>
                </a:lnTo>
                <a:lnTo>
                  <a:pt x="0" y="11448858"/>
                </a:lnTo>
                <a:lnTo>
                  <a:pt x="12444411" y="11448858"/>
                </a:lnTo>
                <a:lnTo>
                  <a:pt x="1244441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973875" y="179736"/>
            <a:ext cx="10959786" cy="10083003"/>
          </a:xfrm>
          <a:custGeom>
            <a:avLst/>
            <a:gdLst/>
            <a:ahLst/>
            <a:cxnLst/>
            <a:rect l="l" t="t" r="r" b="b"/>
            <a:pathLst>
              <a:path w="10959786" h="10083003">
                <a:moveTo>
                  <a:pt x="0" y="0"/>
                </a:moveTo>
                <a:lnTo>
                  <a:pt x="10959786" y="0"/>
                </a:lnTo>
                <a:lnTo>
                  <a:pt x="10959786" y="10083003"/>
                </a:lnTo>
                <a:lnTo>
                  <a:pt x="0" y="10083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3120846" y="416841"/>
            <a:ext cx="11466525" cy="2355215"/>
          </a:xfrm>
          <a:prstGeom prst="rect">
            <a:avLst/>
          </a:prstGeom>
        </p:spPr>
        <p:txBody>
          <a:bodyPr lIns="0" tIns="0" rIns="0" bIns="0" rtlCol="0" anchor="t">
            <a:spAutoFit/>
          </a:bodyPr>
          <a:lstStyle/>
          <a:p>
            <a:pPr algn="ctr">
              <a:lnSpc>
                <a:spcPts val="4599"/>
              </a:lnSpc>
            </a:pPr>
            <a:r>
              <a:rPr lang="en-US" sz="4599" spc="-243">
                <a:solidFill>
                  <a:srgbClr val="262262"/>
                </a:solidFill>
                <a:latin typeface="Lexend Deca"/>
                <a:ea typeface="Lexend Deca"/>
                <a:cs typeface="Lexend Deca"/>
                <a:sym typeface="Lexend Deca"/>
              </a:rPr>
              <a:t>Meet The</a:t>
            </a:r>
          </a:p>
          <a:p>
            <a:pPr algn="ctr">
              <a:lnSpc>
                <a:spcPts val="4599"/>
              </a:lnSpc>
            </a:pPr>
            <a:r>
              <a:rPr lang="en-US" sz="4599" spc="-243">
                <a:solidFill>
                  <a:srgbClr val="262262"/>
                </a:solidFill>
                <a:latin typeface="Lexend Deca"/>
                <a:ea typeface="Lexend Deca"/>
                <a:cs typeface="Lexend Deca"/>
                <a:sym typeface="Lexend Deca"/>
              </a:rPr>
              <a:t>Community Involvement Specialist (CIS)</a:t>
            </a:r>
          </a:p>
          <a:p>
            <a:pPr algn="ctr">
              <a:lnSpc>
                <a:spcPts val="4599"/>
              </a:lnSpc>
            </a:pPr>
            <a:r>
              <a:rPr lang="en-US" sz="4599" spc="-243">
                <a:solidFill>
                  <a:srgbClr val="262262"/>
                </a:solidFill>
                <a:latin typeface="Lexend Deca"/>
                <a:ea typeface="Lexend Deca"/>
                <a:cs typeface="Lexend Deca"/>
                <a:sym typeface="Lexend Deca"/>
              </a:rPr>
              <a:t>or</a:t>
            </a:r>
          </a:p>
          <a:p>
            <a:pPr algn="ctr">
              <a:lnSpc>
                <a:spcPts val="4599"/>
              </a:lnSpc>
            </a:pPr>
            <a:r>
              <a:rPr lang="en-US" sz="4599" spc="-243">
                <a:solidFill>
                  <a:srgbClr val="262262"/>
                </a:solidFill>
                <a:latin typeface="Lexend Deca"/>
                <a:ea typeface="Lexend Deca"/>
                <a:cs typeface="Lexend Deca"/>
                <a:sym typeface="Lexend Deca"/>
              </a:rPr>
              <a:t>Community Liaison Specialist (CLS)</a:t>
            </a:r>
          </a:p>
        </p:txBody>
      </p:sp>
      <p:sp>
        <p:nvSpPr>
          <p:cNvPr id="10" name="TextBox 10"/>
          <p:cNvSpPr txBox="1"/>
          <p:nvPr/>
        </p:nvSpPr>
        <p:spPr>
          <a:xfrm>
            <a:off x="791717" y="3984293"/>
            <a:ext cx="5071200" cy="606063"/>
          </a:xfrm>
          <a:prstGeom prst="rect">
            <a:avLst/>
          </a:prstGeom>
        </p:spPr>
        <p:txBody>
          <a:bodyPr lIns="0" tIns="0" rIns="0" bIns="0" rtlCol="0" anchor="t">
            <a:spAutoFit/>
          </a:bodyPr>
          <a:lstStyle/>
          <a:p>
            <a:pPr algn="ctr">
              <a:lnSpc>
                <a:spcPts val="5042"/>
              </a:lnSpc>
            </a:pPr>
            <a:r>
              <a:rPr lang="en-US" sz="4066" spc="-215" dirty="0">
                <a:solidFill>
                  <a:srgbClr val="F50808"/>
                </a:solidFill>
                <a:latin typeface="Lexend Deca"/>
                <a:ea typeface="Lexend Deca"/>
                <a:cs typeface="Lexend Deca"/>
                <a:sym typeface="Lexend Deca"/>
              </a:rPr>
              <a:t>Margarita Hernandez</a:t>
            </a:r>
          </a:p>
        </p:txBody>
      </p:sp>
      <p:sp>
        <p:nvSpPr>
          <p:cNvPr id="11" name="TextBox 11"/>
          <p:cNvSpPr txBox="1"/>
          <p:nvPr/>
        </p:nvSpPr>
        <p:spPr>
          <a:xfrm>
            <a:off x="-381000" y="4834782"/>
            <a:ext cx="6243917" cy="1247265"/>
          </a:xfrm>
          <a:prstGeom prst="rect">
            <a:avLst/>
          </a:prstGeom>
        </p:spPr>
        <p:txBody>
          <a:bodyPr wrap="square" lIns="0" tIns="0" rIns="0" bIns="0" rtlCol="0" anchor="t">
            <a:spAutoFit/>
          </a:bodyPr>
          <a:lstStyle/>
          <a:p>
            <a:pPr algn="ctr">
              <a:lnSpc>
                <a:spcPts val="5042"/>
              </a:lnSpc>
            </a:pPr>
            <a:r>
              <a:rPr lang="en-US" sz="4066" spc="-215" dirty="0">
                <a:solidFill>
                  <a:srgbClr val="F50808"/>
                </a:solidFill>
                <a:latin typeface="Lexend Deca"/>
                <a:ea typeface="Lexend Deca"/>
                <a:cs typeface="Lexend Deca"/>
                <a:sym typeface="Lexend Deca"/>
                <a:hlinkClick r:id="rId6"/>
              </a:rPr>
              <a:t>rmhdez@dadeschools.net</a:t>
            </a:r>
            <a:endParaRPr lang="en-US" sz="4066" spc="-215" dirty="0">
              <a:solidFill>
                <a:srgbClr val="F50808"/>
              </a:solidFill>
              <a:latin typeface="Lexend Deca"/>
              <a:ea typeface="Lexend Deca"/>
              <a:cs typeface="Lexend Deca"/>
              <a:sym typeface="Lexend Deca"/>
            </a:endParaRPr>
          </a:p>
          <a:p>
            <a:pPr algn="ctr">
              <a:lnSpc>
                <a:spcPts val="5042"/>
              </a:lnSpc>
            </a:pPr>
            <a:endParaRPr lang="en-US" sz="4066" spc="-215" dirty="0">
              <a:solidFill>
                <a:srgbClr val="F50808"/>
              </a:solidFill>
              <a:latin typeface="Lexend Deca"/>
              <a:ea typeface="Lexend Deca"/>
              <a:cs typeface="Lexend Deca"/>
              <a:sym typeface="Lexend Deca"/>
            </a:endParaRPr>
          </a:p>
        </p:txBody>
      </p:sp>
      <p:sp>
        <p:nvSpPr>
          <p:cNvPr id="12" name="TextBox 12"/>
          <p:cNvSpPr txBox="1"/>
          <p:nvPr/>
        </p:nvSpPr>
        <p:spPr>
          <a:xfrm>
            <a:off x="791717" y="5685270"/>
            <a:ext cx="5071200" cy="606063"/>
          </a:xfrm>
          <a:prstGeom prst="rect">
            <a:avLst/>
          </a:prstGeom>
        </p:spPr>
        <p:txBody>
          <a:bodyPr lIns="0" tIns="0" rIns="0" bIns="0" rtlCol="0" anchor="t">
            <a:spAutoFit/>
          </a:bodyPr>
          <a:lstStyle/>
          <a:p>
            <a:pPr algn="ctr">
              <a:lnSpc>
                <a:spcPts val="5042"/>
              </a:lnSpc>
            </a:pPr>
            <a:r>
              <a:rPr lang="en-US" sz="4066" spc="-215" dirty="0">
                <a:solidFill>
                  <a:srgbClr val="F50808"/>
                </a:solidFill>
                <a:latin typeface="Lexend Deca"/>
                <a:ea typeface="Lexend Deca"/>
                <a:cs typeface="Lexend Deca"/>
                <a:sym typeface="Lexend Deca"/>
              </a:rPr>
              <a:t>305-221-3821 X. 2124</a:t>
            </a:r>
          </a:p>
        </p:txBody>
      </p:sp>
      <p:sp>
        <p:nvSpPr>
          <p:cNvPr id="13" name="TextBox 13"/>
          <p:cNvSpPr txBox="1"/>
          <p:nvPr/>
        </p:nvSpPr>
        <p:spPr>
          <a:xfrm>
            <a:off x="791717" y="6477018"/>
            <a:ext cx="5071200" cy="606063"/>
          </a:xfrm>
          <a:prstGeom prst="rect">
            <a:avLst/>
          </a:prstGeom>
        </p:spPr>
        <p:txBody>
          <a:bodyPr lIns="0" tIns="0" rIns="0" bIns="0" rtlCol="0" anchor="t">
            <a:spAutoFit/>
          </a:bodyPr>
          <a:lstStyle/>
          <a:p>
            <a:pPr algn="ctr">
              <a:lnSpc>
                <a:spcPts val="5042"/>
              </a:lnSpc>
            </a:pPr>
            <a:r>
              <a:rPr lang="en-US" sz="4066" spc="-215" dirty="0">
                <a:solidFill>
                  <a:srgbClr val="F50808"/>
                </a:solidFill>
                <a:latin typeface="Lexend Deca"/>
                <a:ea typeface="Lexend Deca"/>
                <a:cs typeface="Lexend Deca"/>
                <a:sym typeface="Lexend Deca"/>
              </a:rPr>
              <a:t>8:30am-3:00pm</a:t>
            </a:r>
          </a:p>
        </p:txBody>
      </p:sp>
      <p:sp>
        <p:nvSpPr>
          <p:cNvPr id="14" name="TextBox 14"/>
          <p:cNvSpPr txBox="1"/>
          <p:nvPr/>
        </p:nvSpPr>
        <p:spPr>
          <a:xfrm>
            <a:off x="15873225" y="9059863"/>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10</a:t>
            </a:r>
          </a:p>
        </p:txBody>
      </p:sp>
      <p:pic>
        <p:nvPicPr>
          <p:cNvPr id="16" name="Picture 15">
            <a:extLst>
              <a:ext uri="{FF2B5EF4-FFF2-40B4-BE49-F238E27FC236}">
                <a16:creationId xmlns:a16="http://schemas.microsoft.com/office/drawing/2014/main" id="{815A6ACE-2C8A-77A0-FD75-22110FCDC50F}"/>
              </a:ext>
            </a:extLst>
          </p:cNvPr>
          <p:cNvPicPr>
            <a:picLocks noChangeAspect="1"/>
          </p:cNvPicPr>
          <p:nvPr/>
        </p:nvPicPr>
        <p:blipFill>
          <a:blip r:embed="rId7"/>
          <a:stretch>
            <a:fillRect/>
          </a:stretch>
        </p:blipFill>
        <p:spPr>
          <a:xfrm>
            <a:off x="6440590" y="3007600"/>
            <a:ext cx="4849921" cy="49163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8531860" y="-385304"/>
            <a:ext cx="12444411" cy="11448858"/>
          </a:xfrm>
          <a:custGeom>
            <a:avLst/>
            <a:gdLst/>
            <a:ahLst/>
            <a:cxnLst/>
            <a:rect l="l" t="t" r="r" b="b"/>
            <a:pathLst>
              <a:path w="12444411" h="11448858">
                <a:moveTo>
                  <a:pt x="12444411" y="0"/>
                </a:moveTo>
                <a:lnTo>
                  <a:pt x="0" y="0"/>
                </a:lnTo>
                <a:lnTo>
                  <a:pt x="0" y="11448858"/>
                </a:lnTo>
                <a:lnTo>
                  <a:pt x="12444411" y="11448858"/>
                </a:lnTo>
                <a:lnTo>
                  <a:pt x="1244441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973875" y="179736"/>
            <a:ext cx="10959786" cy="10083003"/>
          </a:xfrm>
          <a:custGeom>
            <a:avLst/>
            <a:gdLst/>
            <a:ahLst/>
            <a:cxnLst/>
            <a:rect l="l" t="t" r="r" b="b"/>
            <a:pathLst>
              <a:path w="10959786" h="10083003">
                <a:moveTo>
                  <a:pt x="0" y="0"/>
                </a:moveTo>
                <a:lnTo>
                  <a:pt x="10959786" y="0"/>
                </a:lnTo>
                <a:lnTo>
                  <a:pt x="10959786" y="10083003"/>
                </a:lnTo>
                <a:lnTo>
                  <a:pt x="0" y="10083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5" name="Freeform 5"/>
          <p:cNvSpPr/>
          <p:nvPr/>
        </p:nvSpPr>
        <p:spPr>
          <a:xfrm>
            <a:off x="1724421" y="4667250"/>
            <a:ext cx="2792850" cy="1860737"/>
          </a:xfrm>
          <a:custGeom>
            <a:avLst/>
            <a:gdLst/>
            <a:ahLst/>
            <a:cxnLst/>
            <a:rect l="l" t="t" r="r" b="b"/>
            <a:pathLst>
              <a:path w="2792850" h="1860737">
                <a:moveTo>
                  <a:pt x="0" y="0"/>
                </a:moveTo>
                <a:lnTo>
                  <a:pt x="2792850" y="0"/>
                </a:lnTo>
                <a:lnTo>
                  <a:pt x="2792850" y="1860737"/>
                </a:lnTo>
                <a:lnTo>
                  <a:pt x="0" y="1860737"/>
                </a:lnTo>
                <a:lnTo>
                  <a:pt x="0" y="0"/>
                </a:lnTo>
                <a:close/>
              </a:path>
            </a:pathLst>
          </a:custGeom>
          <a:blipFill>
            <a:blip r:embed="rId6"/>
            <a:stretch>
              <a:fillRect/>
            </a:stretch>
          </a:blipFill>
          <a:ln w="38100" cap="rnd">
            <a:solidFill>
              <a:srgbClr val="000000"/>
            </a:solidFill>
            <a:prstDash val="solid"/>
            <a:round/>
          </a:ln>
        </p:spPr>
        <p:txBody>
          <a:bodyPr/>
          <a:lstStyle/>
          <a:p>
            <a:endParaRPr lang="en-US"/>
          </a:p>
        </p:txBody>
      </p:sp>
      <p:sp>
        <p:nvSpPr>
          <p:cNvPr id="6" name="TextBox 6"/>
          <p:cNvSpPr txBox="1"/>
          <p:nvPr/>
        </p:nvSpPr>
        <p:spPr>
          <a:xfrm>
            <a:off x="2800094" y="1245683"/>
            <a:ext cx="11466525" cy="636269"/>
          </a:xfrm>
          <a:prstGeom prst="rect">
            <a:avLst/>
          </a:prstGeom>
        </p:spPr>
        <p:txBody>
          <a:bodyPr lIns="0" tIns="0" rIns="0" bIns="0" rtlCol="0" anchor="t">
            <a:spAutoFit/>
          </a:bodyPr>
          <a:lstStyle/>
          <a:p>
            <a:pPr algn="ctr">
              <a:lnSpc>
                <a:spcPts val="4799"/>
              </a:lnSpc>
            </a:pPr>
            <a:r>
              <a:rPr lang="en-US" sz="4799" spc="-254">
                <a:solidFill>
                  <a:srgbClr val="262262"/>
                </a:solidFill>
                <a:latin typeface="Lexend Deca"/>
                <a:ea typeface="Lexend Deca"/>
                <a:cs typeface="Lexend Deca"/>
                <a:sym typeface="Lexend Deca"/>
              </a:rPr>
              <a:t>Collaborate with the CIS/CLS</a:t>
            </a:r>
          </a:p>
        </p:txBody>
      </p:sp>
      <p:sp>
        <p:nvSpPr>
          <p:cNvPr id="7" name="TextBox 7"/>
          <p:cNvSpPr txBox="1"/>
          <p:nvPr/>
        </p:nvSpPr>
        <p:spPr>
          <a:xfrm>
            <a:off x="4835502" y="3931167"/>
            <a:ext cx="11985761" cy="4671060"/>
          </a:xfrm>
          <a:prstGeom prst="rect">
            <a:avLst/>
          </a:prstGeom>
        </p:spPr>
        <p:txBody>
          <a:bodyPr lIns="0" tIns="0" rIns="0" bIns="0" rtlCol="0" anchor="t">
            <a:spAutoFit/>
          </a:bodyPr>
          <a:lstStyle/>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Attend parent and family engagement workshops/trainings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Attend Parent Advisory Council  (PAC) meetings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Attend District Advisory Council (DAC) General meetings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Support school improvement and family engagement activities by completing surveys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Visit the Parent Resource Center/Area to access parent resources and support services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Communicate with teachers and school staff</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Volunteer when necessary</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Connect community partners with the school</a:t>
            </a:r>
          </a:p>
        </p:txBody>
      </p:sp>
      <p:sp>
        <p:nvSpPr>
          <p:cNvPr id="8" name="TextBox 8"/>
          <p:cNvSpPr txBox="1"/>
          <p:nvPr/>
        </p:nvSpPr>
        <p:spPr>
          <a:xfrm>
            <a:off x="4263608" y="3101152"/>
            <a:ext cx="8895252" cy="401390"/>
          </a:xfrm>
          <a:prstGeom prst="rect">
            <a:avLst/>
          </a:prstGeom>
        </p:spPr>
        <p:txBody>
          <a:bodyPr lIns="0" tIns="0" rIns="0" bIns="0" rtlCol="0" anchor="t">
            <a:spAutoFit/>
          </a:bodyPr>
          <a:lstStyle/>
          <a:p>
            <a:pPr algn="ctr">
              <a:lnSpc>
                <a:spcPts val="3022"/>
              </a:lnSpc>
              <a:spcBef>
                <a:spcPct val="0"/>
              </a:spcBef>
            </a:pPr>
            <a:r>
              <a:rPr lang="en-US" sz="3022" spc="-160">
                <a:solidFill>
                  <a:srgbClr val="262262"/>
                </a:solidFill>
                <a:latin typeface="Lexend Deca"/>
                <a:ea typeface="Lexend Deca"/>
                <a:cs typeface="Lexend Deca"/>
                <a:sym typeface="Lexend Deca"/>
              </a:rPr>
              <a:t>How can parents become involved in a Title I school?:</a:t>
            </a:r>
          </a:p>
        </p:txBody>
      </p:sp>
      <p:sp>
        <p:nvSpPr>
          <p:cNvPr id="9" name="TextBox 9"/>
          <p:cNvSpPr txBox="1"/>
          <p:nvPr/>
        </p:nvSpPr>
        <p:spPr>
          <a:xfrm>
            <a:off x="15956723" y="9059863"/>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8556837" y="214144"/>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3808961" y="849313"/>
            <a:ext cx="9146078"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Parent Resource Center/Area</a:t>
            </a:r>
          </a:p>
        </p:txBody>
      </p:sp>
      <p:sp>
        <p:nvSpPr>
          <p:cNvPr id="10" name="TextBox 10"/>
          <p:cNvSpPr txBox="1"/>
          <p:nvPr/>
        </p:nvSpPr>
        <p:spPr>
          <a:xfrm>
            <a:off x="4267200" y="7983464"/>
            <a:ext cx="9146078" cy="519373"/>
          </a:xfrm>
          <a:prstGeom prst="rect">
            <a:avLst/>
          </a:prstGeom>
        </p:spPr>
        <p:txBody>
          <a:bodyPr lIns="0" tIns="0" rIns="0" bIns="0" rtlCol="0" anchor="t">
            <a:spAutoFit/>
          </a:bodyPr>
          <a:lstStyle/>
          <a:p>
            <a:pPr algn="ctr">
              <a:lnSpc>
                <a:spcPts val="3849"/>
              </a:lnSpc>
            </a:pPr>
            <a:r>
              <a:rPr lang="en-US" sz="4999" spc="-264" dirty="0">
                <a:solidFill>
                  <a:srgbClr val="262262"/>
                </a:solidFill>
                <a:latin typeface="Lexend Deca"/>
                <a:ea typeface="Lexend Deca"/>
                <a:cs typeface="Lexend Deca"/>
                <a:sym typeface="Lexend Deca"/>
              </a:rPr>
              <a:t>Located in room </a:t>
            </a:r>
            <a:r>
              <a:rPr lang="en-US" sz="4999" spc="-264" dirty="0">
                <a:solidFill>
                  <a:srgbClr val="F50808"/>
                </a:solidFill>
                <a:latin typeface="Lexend Deca"/>
                <a:ea typeface="Lexend Deca"/>
                <a:cs typeface="Lexend Deca"/>
                <a:sym typeface="Lexend Deca"/>
              </a:rPr>
              <a:t>506</a:t>
            </a:r>
          </a:p>
        </p:txBody>
      </p:sp>
      <p:sp>
        <p:nvSpPr>
          <p:cNvPr id="11" name="TextBox 11"/>
          <p:cNvSpPr txBox="1"/>
          <p:nvPr/>
        </p:nvSpPr>
        <p:spPr>
          <a:xfrm>
            <a:off x="16040222"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12</a:t>
            </a:r>
          </a:p>
        </p:txBody>
      </p:sp>
      <p:pic>
        <p:nvPicPr>
          <p:cNvPr id="1026" name="Picture 2">
            <a:extLst>
              <a:ext uri="{FF2B5EF4-FFF2-40B4-BE49-F238E27FC236}">
                <a16:creationId xmlns:a16="http://schemas.microsoft.com/office/drawing/2014/main" id="{FFE70BB2-88DB-2C3F-F617-55D08B1D96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1648" y="1418502"/>
            <a:ext cx="7205008" cy="595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8556837" y="214144"/>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5" name="Freeform 5">
            <a:hlinkClick r:id="rId6" tooltip="https://api.dadeschools.net/wmsfiles/61/pdfs/6901.pdf"/>
          </p:cNvPr>
          <p:cNvSpPr/>
          <p:nvPr/>
        </p:nvSpPr>
        <p:spPr>
          <a:xfrm>
            <a:off x="4471768" y="2359796"/>
            <a:ext cx="9549031" cy="7079479"/>
          </a:xfrm>
          <a:custGeom>
            <a:avLst/>
            <a:gdLst/>
            <a:ahLst/>
            <a:cxnLst/>
            <a:rect l="l" t="t" r="r" b="b"/>
            <a:pathLst>
              <a:path w="9327362" h="7927204">
                <a:moveTo>
                  <a:pt x="0" y="0"/>
                </a:moveTo>
                <a:lnTo>
                  <a:pt x="9327363" y="0"/>
                </a:lnTo>
                <a:lnTo>
                  <a:pt x="9327363" y="7927204"/>
                </a:lnTo>
                <a:lnTo>
                  <a:pt x="0" y="7927204"/>
                </a:lnTo>
                <a:lnTo>
                  <a:pt x="0" y="0"/>
                </a:lnTo>
                <a:close/>
              </a:path>
            </a:pathLst>
          </a:custGeom>
          <a:blipFill>
            <a:blip r:embed="rId7"/>
            <a:stretch>
              <a:fillRect l="-6434" r="-1945"/>
            </a:stretch>
          </a:blipFill>
        </p:spPr>
        <p:txBody>
          <a:bodyPr/>
          <a:lstStyle/>
          <a:p>
            <a:endParaRPr lang="en-US"/>
          </a:p>
        </p:txBody>
      </p:sp>
      <p:sp>
        <p:nvSpPr>
          <p:cNvPr id="6" name="Freeform 6"/>
          <p:cNvSpPr/>
          <p:nvPr/>
        </p:nvSpPr>
        <p:spPr>
          <a:xfrm>
            <a:off x="1765167" y="4885416"/>
            <a:ext cx="2063088" cy="1531843"/>
          </a:xfrm>
          <a:custGeom>
            <a:avLst/>
            <a:gdLst/>
            <a:ahLst/>
            <a:cxnLst/>
            <a:rect l="l" t="t" r="r" b="b"/>
            <a:pathLst>
              <a:path w="2063088" h="1531843">
                <a:moveTo>
                  <a:pt x="0" y="0"/>
                </a:moveTo>
                <a:lnTo>
                  <a:pt x="2063088" y="0"/>
                </a:lnTo>
                <a:lnTo>
                  <a:pt x="2063088" y="1531843"/>
                </a:lnTo>
                <a:lnTo>
                  <a:pt x="0" y="1531843"/>
                </a:lnTo>
                <a:lnTo>
                  <a:pt x="0" y="0"/>
                </a:lnTo>
                <a:close/>
              </a:path>
            </a:pathLst>
          </a:custGeom>
          <a:blipFill>
            <a:blip r:embed="rId8"/>
            <a:stretch>
              <a:fillRect/>
            </a:stretch>
          </a:blipFill>
        </p:spPr>
        <p:txBody>
          <a:bodyPr/>
          <a:lstStyle/>
          <a:p>
            <a:endParaRPr lang="en-US"/>
          </a:p>
        </p:txBody>
      </p:sp>
      <p:sp>
        <p:nvSpPr>
          <p:cNvPr id="7" name="TextBox 7"/>
          <p:cNvSpPr txBox="1"/>
          <p:nvPr/>
        </p:nvSpPr>
        <p:spPr>
          <a:xfrm>
            <a:off x="5125163" y="1036009"/>
            <a:ext cx="8201860" cy="517905"/>
          </a:xfrm>
          <a:prstGeom prst="rect">
            <a:avLst/>
          </a:prstGeom>
        </p:spPr>
        <p:txBody>
          <a:bodyPr lIns="0" tIns="0" rIns="0" bIns="0" rtlCol="0" anchor="t">
            <a:spAutoFit/>
          </a:bodyPr>
          <a:lstStyle/>
          <a:p>
            <a:pPr algn="ctr">
              <a:lnSpc>
                <a:spcPts val="3541"/>
              </a:lnSpc>
            </a:pPr>
            <a:r>
              <a:rPr lang="en-US" sz="4599" spc="-243" dirty="0">
                <a:solidFill>
                  <a:srgbClr val="262262"/>
                </a:solidFill>
                <a:latin typeface="Lexend Deca"/>
                <a:ea typeface="Lexend Deca"/>
                <a:cs typeface="Lexend Deca"/>
                <a:sym typeface="Lexend Deca"/>
              </a:rPr>
              <a:t>Parent Resource Center/Area</a:t>
            </a:r>
          </a:p>
        </p:txBody>
      </p:sp>
      <p:sp>
        <p:nvSpPr>
          <p:cNvPr id="8" name="TextBox 8"/>
          <p:cNvSpPr txBox="1"/>
          <p:nvPr/>
        </p:nvSpPr>
        <p:spPr>
          <a:xfrm>
            <a:off x="940368" y="4297409"/>
            <a:ext cx="3712686" cy="558798"/>
          </a:xfrm>
          <a:prstGeom prst="rect">
            <a:avLst/>
          </a:prstGeom>
        </p:spPr>
        <p:txBody>
          <a:bodyPr lIns="0" tIns="0" rIns="0" bIns="0" rtlCol="0" anchor="t">
            <a:spAutoFit/>
          </a:bodyPr>
          <a:lstStyle/>
          <a:p>
            <a:pPr algn="ctr">
              <a:lnSpc>
                <a:spcPts val="3849"/>
              </a:lnSpc>
            </a:pPr>
            <a:r>
              <a:rPr lang="en-US" sz="4999" u="sng" spc="-264">
                <a:solidFill>
                  <a:srgbClr val="262262"/>
                </a:solidFill>
                <a:latin typeface="Lexend Deca"/>
                <a:ea typeface="Lexend Deca"/>
                <a:cs typeface="Lexend Deca"/>
                <a:sym typeface="Lexend Deca"/>
                <a:hlinkClick r:id="rId6" tooltip="https://api.dadeschools.net/wmsfiles/61/pdfs/6901.pdf"/>
              </a:rPr>
              <a:t>FM-6901</a:t>
            </a:r>
          </a:p>
        </p:txBody>
      </p:sp>
      <p:sp>
        <p:nvSpPr>
          <p:cNvPr id="9" name="TextBox 9"/>
          <p:cNvSpPr txBox="1"/>
          <p:nvPr/>
        </p:nvSpPr>
        <p:spPr>
          <a:xfrm>
            <a:off x="4653054" y="1734889"/>
            <a:ext cx="9146078" cy="517905"/>
          </a:xfrm>
          <a:prstGeom prst="rect">
            <a:avLst/>
          </a:prstGeom>
        </p:spPr>
        <p:txBody>
          <a:bodyPr lIns="0" tIns="0" rIns="0" bIns="0" rtlCol="0" anchor="t">
            <a:spAutoFit/>
          </a:bodyPr>
          <a:lstStyle/>
          <a:p>
            <a:pPr algn="ctr">
              <a:lnSpc>
                <a:spcPts val="3541"/>
              </a:lnSpc>
            </a:pPr>
            <a:r>
              <a:rPr lang="en-US" sz="4599" spc="-243">
                <a:solidFill>
                  <a:srgbClr val="262262"/>
                </a:solidFill>
                <a:latin typeface="Lexend Deca"/>
                <a:ea typeface="Lexend Deca"/>
                <a:cs typeface="Lexend Deca"/>
                <a:sym typeface="Lexend Deca"/>
              </a:rPr>
              <a:t>Monthly Attendance Roster</a:t>
            </a:r>
          </a:p>
        </p:txBody>
      </p:sp>
      <p:sp>
        <p:nvSpPr>
          <p:cNvPr id="10" name="Freeform 10"/>
          <p:cNvSpPr/>
          <p:nvPr/>
        </p:nvSpPr>
        <p:spPr>
          <a:xfrm rot="6027170" flipH="1">
            <a:off x="1409700" y="3226441"/>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TextBox 11"/>
          <p:cNvSpPr txBox="1"/>
          <p:nvPr/>
        </p:nvSpPr>
        <p:spPr>
          <a:xfrm>
            <a:off x="15672828" y="9059863"/>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2517310" y="3276490"/>
            <a:ext cx="13253381" cy="1403985"/>
          </a:xfrm>
          <a:prstGeom prst="rect">
            <a:avLst/>
          </a:prstGeom>
        </p:spPr>
        <p:txBody>
          <a:bodyPr lIns="0" tIns="0" rIns="0" bIns="0" rtlCol="0" anchor="t">
            <a:spAutoFit/>
          </a:bodyPr>
          <a:lstStyle/>
          <a:p>
            <a:pPr algn="ctr">
              <a:lnSpc>
                <a:spcPts val="3720"/>
              </a:lnSpc>
            </a:pPr>
            <a:r>
              <a:rPr lang="en-US" sz="3000" spc="-159" dirty="0">
                <a:solidFill>
                  <a:srgbClr val="262262"/>
                </a:solidFill>
                <a:latin typeface="Lexend Deca"/>
                <a:ea typeface="Lexend Deca"/>
                <a:cs typeface="Lexend Deca"/>
                <a:sym typeface="Lexend Deca"/>
              </a:rPr>
              <a:t>What other federal programs are offered at our school?</a:t>
            </a:r>
          </a:p>
          <a:p>
            <a:pPr algn="l">
              <a:lnSpc>
                <a:spcPts val="3720"/>
              </a:lnSpc>
            </a:pPr>
            <a:endParaRPr lang="en-US" sz="3000" spc="-159" dirty="0">
              <a:solidFill>
                <a:srgbClr val="262262"/>
              </a:solidFill>
              <a:latin typeface="Lexend Deca"/>
              <a:ea typeface="Lexend Deca"/>
              <a:cs typeface="Lexend Deca"/>
              <a:sym typeface="Lexend Deca"/>
            </a:endParaRP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TextBox 6"/>
          <p:cNvSpPr txBox="1"/>
          <p:nvPr/>
        </p:nvSpPr>
        <p:spPr>
          <a:xfrm>
            <a:off x="0" y="1637678"/>
            <a:ext cx="18288000" cy="622299"/>
          </a:xfrm>
          <a:prstGeom prst="rect">
            <a:avLst/>
          </a:prstGeom>
        </p:spPr>
        <p:txBody>
          <a:bodyPr lIns="0" tIns="0" rIns="0" bIns="0" rtlCol="0" anchor="t">
            <a:spAutoFit/>
          </a:bodyPr>
          <a:lstStyle/>
          <a:p>
            <a:pPr algn="ctr">
              <a:lnSpc>
                <a:spcPts val="4549"/>
              </a:lnSpc>
            </a:pPr>
            <a:r>
              <a:rPr lang="en-US" sz="4999" spc="-264">
                <a:solidFill>
                  <a:srgbClr val="262262"/>
                </a:solidFill>
                <a:latin typeface="Lexend Deca"/>
                <a:ea typeface="Lexend Deca"/>
                <a:cs typeface="Lexend Deca"/>
                <a:sym typeface="Lexend Deca"/>
              </a:rPr>
              <a:t>Coordination with other Federal Programs</a:t>
            </a:r>
          </a:p>
        </p:txBody>
      </p:sp>
      <p:grpSp>
        <p:nvGrpSpPr>
          <p:cNvPr id="8" name="Group 8"/>
          <p:cNvGrpSpPr/>
          <p:nvPr/>
        </p:nvGrpSpPr>
        <p:grpSpPr>
          <a:xfrm>
            <a:off x="3505200" y="5359620"/>
            <a:ext cx="2571750" cy="1671352"/>
            <a:chOff x="0" y="0"/>
            <a:chExt cx="677276" cy="440182"/>
          </a:xfrm>
        </p:grpSpPr>
        <p:sp>
          <p:nvSpPr>
            <p:cNvPr id="9" name="Freeform 9"/>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10" name="TextBox 10"/>
            <p:cNvSpPr txBox="1"/>
            <p:nvPr/>
          </p:nvSpPr>
          <p:spPr>
            <a:xfrm>
              <a:off x="0" y="0"/>
              <a:ext cx="677276" cy="440182"/>
            </a:xfrm>
            <a:prstGeom prst="rect">
              <a:avLst/>
            </a:prstGeom>
          </p:spPr>
          <p:txBody>
            <a:bodyPr lIns="50800" tIns="50800" rIns="50800" bIns="50800" rtlCol="0" anchor="ctr"/>
            <a:lstStyle/>
            <a:p>
              <a:pPr algn="ctr">
                <a:lnSpc>
                  <a:spcPts val="3433"/>
                </a:lnSpc>
              </a:pPr>
              <a:r>
                <a:rPr lang="en-US" sz="2861" spc="-151" dirty="0">
                  <a:solidFill>
                    <a:srgbClr val="FFFFFF"/>
                  </a:solidFill>
                  <a:latin typeface="Lexend Deca"/>
                  <a:ea typeface="Lexend Deca"/>
                  <a:cs typeface="Lexend Deca"/>
                  <a:sym typeface="Lexend Deca"/>
                </a:rPr>
                <a:t>Project</a:t>
              </a:r>
            </a:p>
            <a:p>
              <a:pPr algn="ctr">
                <a:lnSpc>
                  <a:spcPts val="3433"/>
                </a:lnSpc>
              </a:pPr>
              <a:r>
                <a:rPr lang="en-US" sz="2861" spc="-151" dirty="0">
                  <a:solidFill>
                    <a:srgbClr val="FFFFFF"/>
                  </a:solidFill>
                  <a:latin typeface="Lexend Deca"/>
                  <a:ea typeface="Lexend Deca"/>
                  <a:cs typeface="Lexend Deca"/>
                  <a:sym typeface="Lexend Deca"/>
                </a:rPr>
                <a:t>UP-START</a:t>
              </a:r>
            </a:p>
          </p:txBody>
        </p:sp>
      </p:grpSp>
      <p:grpSp>
        <p:nvGrpSpPr>
          <p:cNvPr id="11" name="Group 11"/>
          <p:cNvGrpSpPr/>
          <p:nvPr/>
        </p:nvGrpSpPr>
        <p:grpSpPr>
          <a:xfrm>
            <a:off x="12429647" y="5292087"/>
            <a:ext cx="2571750" cy="1671352"/>
            <a:chOff x="0" y="0"/>
            <a:chExt cx="677276" cy="440182"/>
          </a:xfrm>
        </p:grpSpPr>
        <p:sp>
          <p:nvSpPr>
            <p:cNvPr id="12" name="Freeform 12"/>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13" name="TextBox 13"/>
            <p:cNvSpPr txBox="1"/>
            <p:nvPr/>
          </p:nvSpPr>
          <p:spPr>
            <a:xfrm>
              <a:off x="0" y="47625"/>
              <a:ext cx="677276" cy="392557"/>
            </a:xfrm>
            <a:prstGeom prst="rect">
              <a:avLst/>
            </a:prstGeom>
          </p:spPr>
          <p:txBody>
            <a:bodyPr lIns="50800" tIns="50800" rIns="50800" bIns="50800" rtlCol="0" anchor="ctr"/>
            <a:lstStyle/>
            <a:p>
              <a:pPr algn="ctr">
                <a:lnSpc>
                  <a:spcPts val="2975"/>
                </a:lnSpc>
              </a:pPr>
              <a:r>
                <a:rPr lang="en-US" sz="2861" spc="-151">
                  <a:solidFill>
                    <a:srgbClr val="FFFFFF"/>
                  </a:solidFill>
                  <a:latin typeface="Lexend Deca"/>
                  <a:ea typeface="Lexend Deca"/>
                  <a:cs typeface="Lexend Deca"/>
                  <a:sym typeface="Lexend Deca"/>
                </a:rPr>
                <a:t>Title III</a:t>
              </a:r>
            </a:p>
          </p:txBody>
        </p:sp>
      </p:grpSp>
      <p:grpSp>
        <p:nvGrpSpPr>
          <p:cNvPr id="20" name="Group 20"/>
          <p:cNvGrpSpPr/>
          <p:nvPr/>
        </p:nvGrpSpPr>
        <p:grpSpPr>
          <a:xfrm>
            <a:off x="8001000" y="5292087"/>
            <a:ext cx="2571750" cy="1671352"/>
            <a:chOff x="0" y="0"/>
            <a:chExt cx="677276" cy="440182"/>
          </a:xfrm>
        </p:grpSpPr>
        <p:sp>
          <p:nvSpPr>
            <p:cNvPr id="21" name="Freeform 21"/>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22" name="TextBox 22"/>
            <p:cNvSpPr txBox="1"/>
            <p:nvPr/>
          </p:nvSpPr>
          <p:spPr>
            <a:xfrm>
              <a:off x="0" y="47625"/>
              <a:ext cx="677276" cy="392557"/>
            </a:xfrm>
            <a:prstGeom prst="rect">
              <a:avLst/>
            </a:prstGeom>
          </p:spPr>
          <p:txBody>
            <a:bodyPr lIns="50800" tIns="50800" rIns="50800" bIns="50800" rtlCol="0" anchor="ctr"/>
            <a:lstStyle/>
            <a:p>
              <a:pPr algn="ctr">
                <a:lnSpc>
                  <a:spcPts val="2975"/>
                </a:lnSpc>
              </a:pPr>
              <a:r>
                <a:rPr lang="en-US" sz="2861" spc="-151">
                  <a:solidFill>
                    <a:srgbClr val="FFFFFF"/>
                  </a:solidFill>
                  <a:latin typeface="Lexend Deca"/>
                  <a:ea typeface="Lexend Deca"/>
                  <a:cs typeface="Lexend Deca"/>
                  <a:sym typeface="Lexend Deca"/>
                </a:rPr>
                <a:t>VPK</a:t>
              </a:r>
            </a:p>
          </p:txBody>
        </p:sp>
      </p:grpSp>
      <p:sp>
        <p:nvSpPr>
          <p:cNvPr id="23" name="Freeform 23"/>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25" name="Freeform 25"/>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26" name="TextBox 26"/>
          <p:cNvSpPr txBox="1"/>
          <p:nvPr/>
        </p:nvSpPr>
        <p:spPr>
          <a:xfrm>
            <a:off x="16254386"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123950"/>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Title I District-Level Parent and </a:t>
            </a:r>
          </a:p>
          <a:p>
            <a:pPr algn="ctr">
              <a:lnSpc>
                <a:spcPts val="4999"/>
              </a:lnSpc>
            </a:pPr>
            <a:r>
              <a:rPr lang="en-US" sz="4999" spc="-264">
                <a:solidFill>
                  <a:srgbClr val="262262"/>
                </a:solidFill>
                <a:latin typeface="Lexend Deca"/>
                <a:ea typeface="Lexend Deca"/>
                <a:cs typeface="Lexend Deca"/>
                <a:sym typeface="Lexend Deca"/>
              </a:rPr>
              <a:t>Family Engagement Plan (PFEP)</a:t>
            </a:r>
          </a:p>
        </p:txBody>
      </p:sp>
      <p:sp>
        <p:nvSpPr>
          <p:cNvPr id="3" name="TextBox 3"/>
          <p:cNvSpPr txBox="1"/>
          <p:nvPr/>
        </p:nvSpPr>
        <p:spPr>
          <a:xfrm>
            <a:off x="1942926" y="3052052"/>
            <a:ext cx="14402148" cy="5223510"/>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The District-Level PFEP is a blueprint of how the District Local Educational Agency (LEA) and Title I schools will work together with parents and families to establish expectations for family engagement and explore strategies to improve student academic achievement.</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The District-Level PFEP describes how the District will:</a:t>
            </a:r>
          </a:p>
          <a:p>
            <a:pPr marL="1295400" lvl="2" indent="-431800" algn="just">
              <a:lnSpc>
                <a:spcPts val="3120"/>
              </a:lnSpc>
              <a:buFont typeface="Arial"/>
              <a:buChar char="⚬"/>
            </a:pPr>
            <a:r>
              <a:rPr lang="en-US" sz="3000" spc="-159">
                <a:solidFill>
                  <a:srgbClr val="262262"/>
                </a:solidFill>
                <a:latin typeface="Lexend Deca"/>
                <a:ea typeface="Lexend Deca"/>
                <a:cs typeface="Lexend Deca"/>
                <a:sym typeface="Lexend Deca"/>
              </a:rPr>
              <a:t>Provide coordination, technical assistance, and other support necessary to assist schools in planning and implementing effective parent and family engagement activities.</a:t>
            </a:r>
          </a:p>
          <a:p>
            <a:pPr algn="just">
              <a:lnSpc>
                <a:spcPts val="2080"/>
              </a:lnSpc>
            </a:pPr>
            <a:endParaRPr lang="en-US" sz="3000" spc="-159">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a:solidFill>
                  <a:srgbClr val="262262"/>
                </a:solidFill>
                <a:latin typeface="Lexend Deca"/>
                <a:ea typeface="Lexend Deca"/>
                <a:cs typeface="Lexend Deca"/>
                <a:sym typeface="Lexend Deca"/>
              </a:rPr>
              <a:t>Conduct, with meaningful involvement of parents and families, an annual evaluation of the content and effectiveness of the parent and family engagement plan towards improving the academic quality of all schools served under Title I, Part A.</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202422"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9400" y="1260337"/>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Title I School-Level Parent and </a:t>
            </a:r>
          </a:p>
          <a:p>
            <a:pPr algn="ctr">
              <a:lnSpc>
                <a:spcPts val="4999"/>
              </a:lnSpc>
            </a:pPr>
            <a:r>
              <a:rPr lang="en-US" sz="4999" spc="-264">
                <a:solidFill>
                  <a:srgbClr val="262262"/>
                </a:solidFill>
                <a:latin typeface="Lexend Deca"/>
                <a:ea typeface="Lexend Deca"/>
                <a:cs typeface="Lexend Deca"/>
                <a:sym typeface="Lexend Deca"/>
              </a:rPr>
              <a:t>Family Engagement Plan (PFEP)</a:t>
            </a:r>
          </a:p>
        </p:txBody>
      </p:sp>
      <p:sp>
        <p:nvSpPr>
          <p:cNvPr id="3" name="TextBox 3"/>
          <p:cNvSpPr txBox="1"/>
          <p:nvPr/>
        </p:nvSpPr>
        <p:spPr>
          <a:xfrm>
            <a:off x="4306609" y="3075664"/>
            <a:ext cx="9813583" cy="2385268"/>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Title I School-Level PFEP is a blueprint of how </a:t>
            </a:r>
            <a:r>
              <a:rPr lang="en-US" sz="3000" spc="-159" dirty="0">
                <a:solidFill>
                  <a:srgbClr val="F50808"/>
                </a:solidFill>
                <a:latin typeface="Lexend Deca"/>
                <a:ea typeface="Lexend Deca"/>
                <a:cs typeface="Lexend Deca"/>
                <a:sym typeface="Lexend Deca"/>
              </a:rPr>
              <a:t>Olympia Heights Elementary School</a:t>
            </a:r>
            <a:r>
              <a:rPr lang="en-US" sz="3000" spc="-159" dirty="0">
                <a:solidFill>
                  <a:srgbClr val="262262"/>
                </a:solidFill>
                <a:latin typeface="Lexend Deca"/>
                <a:ea typeface="Lexend Deca"/>
                <a:cs typeface="Lexend Deca"/>
                <a:sym typeface="Lexend Deca"/>
              </a:rPr>
              <a:t> will work together with parents, family members, and the community to establish expectations for family engagement and to explore strategies to improve student academic achievement. </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Freeform 7"/>
          <p:cNvSpPr/>
          <p:nvPr/>
        </p:nvSpPr>
        <p:spPr>
          <a:xfrm>
            <a:off x="3887355" y="5536924"/>
            <a:ext cx="11941084" cy="2891981"/>
          </a:xfrm>
          <a:custGeom>
            <a:avLst/>
            <a:gdLst/>
            <a:ahLst/>
            <a:cxnLst/>
            <a:rect l="l" t="t" r="r" b="b"/>
            <a:pathLst>
              <a:path w="11941084" h="2891981">
                <a:moveTo>
                  <a:pt x="0" y="0"/>
                </a:moveTo>
                <a:lnTo>
                  <a:pt x="11941084" y="0"/>
                </a:lnTo>
                <a:lnTo>
                  <a:pt x="11941084" y="2891981"/>
                </a:lnTo>
                <a:lnTo>
                  <a:pt x="0" y="2891981"/>
                </a:lnTo>
                <a:lnTo>
                  <a:pt x="0" y="0"/>
                </a:lnTo>
                <a:close/>
              </a:path>
            </a:pathLst>
          </a:custGeom>
          <a:blipFill>
            <a:blip r:embed="rId6"/>
            <a:stretch>
              <a:fillRect/>
            </a:stretch>
          </a:blipFill>
        </p:spPr>
        <p:txBody>
          <a:bodyPr/>
          <a:lstStyle/>
          <a:p>
            <a:endParaRPr lang="en-US"/>
          </a:p>
        </p:txBody>
      </p:sp>
      <p:sp>
        <p:nvSpPr>
          <p:cNvPr id="8" name="TextBox 8"/>
          <p:cNvSpPr txBox="1"/>
          <p:nvPr/>
        </p:nvSpPr>
        <p:spPr>
          <a:xfrm>
            <a:off x="161404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021606"/>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Title I School-Level Parent and </a:t>
            </a:r>
          </a:p>
          <a:p>
            <a:pPr algn="ctr">
              <a:lnSpc>
                <a:spcPts val="4999"/>
              </a:lnSpc>
            </a:pPr>
            <a:r>
              <a:rPr lang="en-US" sz="4999" spc="-264">
                <a:solidFill>
                  <a:srgbClr val="262262"/>
                </a:solidFill>
                <a:latin typeface="Lexend Deca"/>
                <a:ea typeface="Lexend Deca"/>
                <a:cs typeface="Lexend Deca"/>
                <a:sym typeface="Lexend Deca"/>
              </a:rPr>
              <a:t>Family Engagement Plan (PFEP) (Cont’d.)</a:t>
            </a:r>
          </a:p>
        </p:txBody>
      </p:sp>
      <p:sp>
        <p:nvSpPr>
          <p:cNvPr id="3" name="TextBox 3"/>
          <p:cNvSpPr txBox="1"/>
          <p:nvPr/>
        </p:nvSpPr>
        <p:spPr>
          <a:xfrm>
            <a:off x="1946065" y="3091705"/>
            <a:ext cx="14604485" cy="5706690"/>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Our Title I School-Level PFEP describes how our school will:</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Convene an annual meeting to inform parents and family members of their rights to be involved in the Title I program; </a:t>
            </a:r>
          </a:p>
          <a:p>
            <a:pPr marL="863600" lvl="2" algn="ctr">
              <a:lnSpc>
                <a:spcPts val="3120"/>
              </a:lnSpc>
            </a:pPr>
            <a:r>
              <a:rPr lang="en-US" sz="3000" spc="-159" dirty="0">
                <a:solidFill>
                  <a:srgbClr val="F50808"/>
                </a:solidFill>
                <a:latin typeface="Lexend Deca"/>
                <a:ea typeface="Lexend Deca"/>
                <a:cs typeface="Lexend Deca"/>
                <a:sym typeface="Lexend Deca"/>
              </a:rPr>
              <a:t>Title I Orientation Meeting </a:t>
            </a:r>
          </a:p>
          <a:p>
            <a:pPr marL="1295400" lvl="2" indent="-431800" algn="just">
              <a:lnSpc>
                <a:spcPts val="3120"/>
              </a:lnSpc>
              <a:buFont typeface="Arial"/>
              <a:buChar char="⚬"/>
            </a:pPr>
            <a:endParaRPr lang="en-US" sz="3000" spc="-159" dirty="0">
              <a:solidFill>
                <a:srgbClr val="F50808"/>
              </a:solidFill>
              <a:latin typeface="Lexend Deca"/>
              <a:ea typeface="Lexend Deca"/>
              <a:cs typeface="Lexend Deca"/>
              <a:sym typeface="Lexend Deca"/>
            </a:endParaRPr>
          </a:p>
          <a:p>
            <a:pPr algn="just">
              <a:lnSpc>
                <a:spcPts val="2080"/>
              </a:lnSpc>
            </a:pPr>
            <a:endParaRPr lang="en-US" sz="3000" spc="-159" dirty="0">
              <a:solidFill>
                <a:srgbClr val="F50808"/>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Offer meetings at flexible times to maximize participation;</a:t>
            </a:r>
          </a:p>
          <a:p>
            <a:pPr algn="just">
              <a:lnSpc>
                <a:spcPts val="208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Provide parents and family members with timely information about Title I programs; </a:t>
            </a:r>
          </a:p>
          <a:p>
            <a:pPr marL="1320800" lvl="3" algn="ctr">
              <a:lnSpc>
                <a:spcPts val="3120"/>
              </a:lnSpc>
            </a:pPr>
            <a:r>
              <a:rPr lang="en-US" sz="3000" spc="-159" dirty="0">
                <a:solidFill>
                  <a:srgbClr val="F50808"/>
                </a:solidFill>
                <a:latin typeface="Lexend Deca"/>
                <a:ea typeface="Lexend Deca"/>
                <a:cs typeface="Lexend Deca"/>
                <a:sym typeface="Lexend Deca"/>
              </a:rPr>
              <a:t>Monthly School Calendars, Class Dojo, phone calls, emails and Counselor Newsletter</a:t>
            </a:r>
          </a:p>
          <a:p>
            <a:pPr marL="1295400" lvl="2" indent="-431800" algn="just">
              <a:lnSpc>
                <a:spcPts val="3120"/>
              </a:lnSpc>
              <a:buFont typeface="Arial"/>
              <a:buChar char="⚬"/>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0569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009374"/>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Title I School-Level Parent and </a:t>
            </a:r>
          </a:p>
          <a:p>
            <a:pPr algn="ctr">
              <a:lnSpc>
                <a:spcPts val="4999"/>
              </a:lnSpc>
            </a:pPr>
            <a:r>
              <a:rPr lang="en-US" sz="4999" spc="-264">
                <a:solidFill>
                  <a:srgbClr val="262262"/>
                </a:solidFill>
                <a:latin typeface="Lexend Deca"/>
                <a:ea typeface="Lexend Deca"/>
                <a:cs typeface="Lexend Deca"/>
                <a:sym typeface="Lexend Deca"/>
              </a:rPr>
              <a:t>Family Engagement Plan (PFEP) (Cont’d.)</a:t>
            </a:r>
          </a:p>
        </p:txBody>
      </p:sp>
      <p:sp>
        <p:nvSpPr>
          <p:cNvPr id="3" name="TextBox 3"/>
          <p:cNvSpPr txBox="1"/>
          <p:nvPr/>
        </p:nvSpPr>
        <p:spPr>
          <a:xfrm>
            <a:off x="1570209" y="3410530"/>
            <a:ext cx="15147583" cy="5039841"/>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Involve parents and families in the process of planning, reviewing, and improving documents required by the Title I Program and schoolwide activities in an organized and ongoing timely manner;</a:t>
            </a:r>
          </a:p>
          <a:p>
            <a:pPr algn="just">
              <a:lnSpc>
                <a:spcPts val="208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Assist parents and families with understanding academic content standards, assessments, and how to monitor and improve the academic achievement of their children through parent/teacher conferences and meetings with the counselor and administration.</a:t>
            </a:r>
          </a:p>
          <a:p>
            <a:pPr marL="323850" lvl="1" algn="just">
              <a:lnSpc>
                <a:spcPts val="3120"/>
              </a:lnSpc>
            </a:pPr>
            <a:endParaRPr lang="en-US" sz="3000" spc="-159" dirty="0">
              <a:solidFill>
                <a:srgbClr val="F50808"/>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Provide training to assist parents and families of students enrolled in schools implementing the Title I Schoolwide Program to improve academic achievement. </a:t>
            </a:r>
          </a:p>
          <a:p>
            <a:pPr marL="323850" lvl="1" algn="ctr">
              <a:lnSpc>
                <a:spcPts val="3120"/>
              </a:lnSpc>
            </a:pPr>
            <a:r>
              <a:rPr lang="en-US" sz="3000" spc="-159" dirty="0">
                <a:solidFill>
                  <a:srgbClr val="F50808"/>
                </a:solidFill>
                <a:latin typeface="Lexend Deca"/>
                <a:ea typeface="Lexend Deca"/>
                <a:cs typeface="Lexend Deca"/>
                <a:sym typeface="Lexend Deca"/>
              </a:rPr>
              <a:t>Parent Academy</a:t>
            </a: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0736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 name="TextBox 5"/>
          <p:cNvSpPr txBox="1"/>
          <p:nvPr/>
        </p:nvSpPr>
        <p:spPr>
          <a:xfrm>
            <a:off x="2508203" y="2072740"/>
            <a:ext cx="13271594" cy="3899535"/>
          </a:xfrm>
          <a:prstGeom prst="rect">
            <a:avLst/>
          </a:prstGeom>
        </p:spPr>
        <p:txBody>
          <a:bodyPr lIns="0" tIns="0" rIns="0" bIns="0" rtlCol="0" anchor="t">
            <a:spAutoFit/>
          </a:bodyPr>
          <a:lstStyle/>
          <a:p>
            <a:pPr algn="l">
              <a:lnSpc>
                <a:spcPts val="3720"/>
              </a:lnSpc>
            </a:pPr>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Each Title I school must have a School-Parent Compact that is developed jointly by parents and school personnel.</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compact sets out the responsibilities of the students, parents, and school staff in striving to raise student academic achievement. </a:t>
            </a:r>
          </a:p>
          <a:p>
            <a:pPr algn="l">
              <a:lnSpc>
                <a:spcPts val="2480"/>
              </a:lnSpc>
            </a:pPr>
            <a:endParaRPr lang="en-US" sz="3000" spc="-159">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compact will be discussed and amended during parent-teacher conferences and documented in a teacher communication log (K-5 only).</a:t>
            </a:r>
          </a:p>
        </p:txBody>
      </p:sp>
      <p:sp>
        <p:nvSpPr>
          <p:cNvPr id="6" name="Freeform 6"/>
          <p:cNvSpPr/>
          <p:nvPr/>
        </p:nvSpPr>
        <p:spPr>
          <a:xfrm flipH="1">
            <a:off x="2831443" y="7462454"/>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0" y="1200150"/>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Title I School-Parent Compact</a:t>
            </a:r>
          </a:p>
        </p:txBody>
      </p:sp>
      <p:sp>
        <p:nvSpPr>
          <p:cNvPr id="8" name="TextBox 8"/>
          <p:cNvSpPr txBox="1"/>
          <p:nvPr/>
        </p:nvSpPr>
        <p:spPr>
          <a:xfrm>
            <a:off x="3570135" y="7377724"/>
            <a:ext cx="11609463" cy="474489"/>
          </a:xfrm>
          <a:prstGeom prst="rect">
            <a:avLst/>
          </a:prstGeom>
        </p:spPr>
        <p:txBody>
          <a:bodyPr lIns="0" tIns="0" rIns="0" bIns="0" rtlCol="0" anchor="t">
            <a:spAutoFit/>
          </a:bodyPr>
          <a:lstStyle/>
          <a:p>
            <a:pPr algn="ctr">
              <a:lnSpc>
                <a:spcPts val="3672"/>
              </a:lnSpc>
            </a:pPr>
            <a:r>
              <a:rPr lang="en-US" sz="3200">
                <a:hlinkClick r:id="rId7"/>
              </a:rPr>
              <a:t>https://olympiaheights.net/</a:t>
            </a:r>
            <a:endParaRPr lang="en-US" sz="2961" spc="-156" dirty="0">
              <a:solidFill>
                <a:srgbClr val="F50808"/>
              </a:solidFill>
              <a:latin typeface="Lexend Deca"/>
              <a:ea typeface="Lexend Deca"/>
              <a:cs typeface="Lexend Deca"/>
              <a:sym typeface="Lexend Deca"/>
            </a:endParaRPr>
          </a:p>
        </p:txBody>
      </p:sp>
      <p:sp>
        <p:nvSpPr>
          <p:cNvPr id="9" name="TextBox 9"/>
          <p:cNvSpPr txBox="1"/>
          <p:nvPr/>
        </p:nvSpPr>
        <p:spPr>
          <a:xfrm>
            <a:off x="161237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88645" y="1907206"/>
            <a:ext cx="14710709" cy="6783267"/>
          </a:xfrm>
          <a:prstGeom prst="rect">
            <a:avLst/>
          </a:prstGeom>
        </p:spPr>
        <p:txBody>
          <a:bodyPr lIns="0" tIns="0" rIns="0" bIns="0" rtlCol="0" anchor="t">
            <a:spAutoFit/>
          </a:bodyPr>
          <a:lstStyle/>
          <a:p>
            <a:pPr algn="l">
              <a:lnSpc>
                <a:spcPts val="3720"/>
              </a:lnSpc>
            </a:pPr>
            <a:endParaRPr dirty="0"/>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What does school and parent collaboration look like?</a:t>
            </a: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school fosters collaboration with families by offering activities, training sessions, workshops, and parent-teacher conferences at flexible meeting times. We also provide a Parent Resource Center/Area to support family engagement.</a:t>
            </a:r>
          </a:p>
          <a:p>
            <a:pPr algn="l">
              <a:lnSpc>
                <a:spcPts val="248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School and parent partnerships are strengthened through participation in advisory councils such as the Educational Excellence School Advisory Council (EESAC), the Title I District Advisory Council (DAC), and the </a:t>
            </a:r>
            <a:r>
              <a:rPr lang="en-US" sz="3000" spc="-159" dirty="0">
                <a:solidFill>
                  <a:srgbClr val="F50808"/>
                </a:solidFill>
                <a:latin typeface="Lexend Deca"/>
                <a:ea typeface="Lexend Deca"/>
                <a:cs typeface="Lexend Deca"/>
                <a:sym typeface="Lexend Deca"/>
              </a:rPr>
              <a:t>South Region</a:t>
            </a:r>
            <a:r>
              <a:rPr lang="en-US" sz="3000" spc="-159" dirty="0">
                <a:solidFill>
                  <a:srgbClr val="262262"/>
                </a:solidFill>
                <a:latin typeface="Lexend Deca"/>
                <a:ea typeface="Lexend Deca"/>
                <a:cs typeface="Lexend Deca"/>
                <a:sym typeface="Lexend Deca"/>
              </a:rPr>
              <a:t> Parent Advisory Council (PAC).</a:t>
            </a:r>
          </a:p>
          <a:p>
            <a:pPr algn="l">
              <a:lnSpc>
                <a:spcPts val="248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Members of the Title I DAC and Region PAC are parent representatives who consult with the District Title I DAC about the planning and implementation of the Title I Schoolwide Program.</a:t>
            </a:r>
          </a:p>
          <a:p>
            <a:pPr algn="just">
              <a:lnSpc>
                <a:spcPts val="3720"/>
              </a:lnSpc>
            </a:pPr>
            <a:endParaRPr lang="en-US" sz="3000" spc="-159" dirty="0">
              <a:solidFill>
                <a:srgbClr val="262262"/>
              </a:solidFill>
              <a:latin typeface="Lexend Deca"/>
              <a:ea typeface="Lexend Deca"/>
              <a:cs typeface="Lexend Deca"/>
              <a:sym typeface="Lexend Deca"/>
            </a:endParaRPr>
          </a:p>
        </p:txBody>
      </p:sp>
      <p:sp>
        <p:nvSpPr>
          <p:cNvPr id="3" name="TextBox 3"/>
          <p:cNvSpPr txBox="1"/>
          <p:nvPr/>
        </p:nvSpPr>
        <p:spPr>
          <a:xfrm>
            <a:off x="0" y="914205"/>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Parents, Families and Schools </a:t>
            </a:r>
          </a:p>
          <a:p>
            <a:pPr algn="ctr">
              <a:lnSpc>
                <a:spcPts val="4999"/>
              </a:lnSpc>
            </a:pPr>
            <a:r>
              <a:rPr lang="en-US" sz="4999" spc="-264">
                <a:solidFill>
                  <a:srgbClr val="262262"/>
                </a:solidFill>
                <a:latin typeface="Lexend Deca"/>
                <a:ea typeface="Lexend Deca"/>
                <a:cs typeface="Lexend Deca"/>
                <a:sym typeface="Lexend Deca"/>
              </a:rPr>
              <a:t> Working Together</a:t>
            </a: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TextBox 7"/>
          <p:cNvSpPr txBox="1"/>
          <p:nvPr/>
        </p:nvSpPr>
        <p:spPr>
          <a:xfrm>
            <a:off x="160569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rot="480729" flipH="1">
            <a:off x="1418425" y="6981854"/>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6"/>
            <a:stretch>
              <a:fillRect/>
            </a:stretch>
          </a:blipFill>
        </p:spPr>
        <p:txBody>
          <a:bodyPr/>
          <a:lstStyle/>
          <a:p>
            <a:endParaRPr lang="en-US"/>
          </a:p>
        </p:txBody>
      </p:sp>
      <p:sp>
        <p:nvSpPr>
          <p:cNvPr id="6" name="Freeform 6"/>
          <p:cNvSpPr/>
          <p:nvPr/>
        </p:nvSpPr>
        <p:spPr>
          <a:xfrm>
            <a:off x="10750768" y="2308094"/>
            <a:ext cx="5108972" cy="6820563"/>
          </a:xfrm>
          <a:custGeom>
            <a:avLst/>
            <a:gdLst/>
            <a:ahLst/>
            <a:cxnLst/>
            <a:rect l="l" t="t" r="r" b="b"/>
            <a:pathLst>
              <a:path w="5108972" h="6820563">
                <a:moveTo>
                  <a:pt x="0" y="0"/>
                </a:moveTo>
                <a:lnTo>
                  <a:pt x="5108972" y="0"/>
                </a:lnTo>
                <a:lnTo>
                  <a:pt x="5108972" y="6820563"/>
                </a:lnTo>
                <a:lnTo>
                  <a:pt x="0" y="6820563"/>
                </a:lnTo>
                <a:lnTo>
                  <a:pt x="0" y="0"/>
                </a:lnTo>
                <a:close/>
              </a:path>
            </a:pathLst>
          </a:custGeom>
          <a:blipFill>
            <a:blip r:embed="rId7"/>
            <a:stretch>
              <a:fillRect/>
            </a:stretch>
          </a:blipFill>
          <a:ln w="38100" cap="sq">
            <a:solidFill>
              <a:srgbClr val="1F56B7"/>
            </a:solidFill>
            <a:prstDash val="solid"/>
            <a:miter/>
          </a:ln>
        </p:spPr>
        <p:txBody>
          <a:bodyPr/>
          <a:lstStyle/>
          <a:p>
            <a:endParaRPr lang="en-US"/>
          </a:p>
        </p:txBody>
      </p:sp>
      <p:sp>
        <p:nvSpPr>
          <p:cNvPr id="7" name="TextBox 7"/>
          <p:cNvSpPr txBox="1"/>
          <p:nvPr/>
        </p:nvSpPr>
        <p:spPr>
          <a:xfrm>
            <a:off x="0" y="792090"/>
            <a:ext cx="18288000" cy="1267459"/>
          </a:xfrm>
          <a:prstGeom prst="rect">
            <a:avLst/>
          </a:prstGeom>
        </p:spPr>
        <p:txBody>
          <a:bodyPr lIns="0" tIns="0" rIns="0" bIns="0" rtlCol="0" anchor="t">
            <a:spAutoFit/>
          </a:bodyPr>
          <a:lstStyle/>
          <a:p>
            <a:pPr algn="ctr">
              <a:lnSpc>
                <a:spcPts val="4899"/>
              </a:lnSpc>
            </a:pPr>
            <a:r>
              <a:rPr lang="en-US" sz="4899" spc="-259">
                <a:solidFill>
                  <a:srgbClr val="262262"/>
                </a:solidFill>
                <a:latin typeface="Lexend Deca"/>
                <a:ea typeface="Lexend Deca"/>
                <a:cs typeface="Lexend Deca"/>
                <a:sym typeface="Lexend Deca"/>
              </a:rPr>
              <a:t>Parents, Families and Schools </a:t>
            </a:r>
          </a:p>
          <a:p>
            <a:pPr algn="ctr">
              <a:lnSpc>
                <a:spcPts val="4899"/>
              </a:lnSpc>
            </a:pPr>
            <a:r>
              <a:rPr lang="en-US" sz="4899" spc="-259">
                <a:solidFill>
                  <a:srgbClr val="262262"/>
                </a:solidFill>
                <a:latin typeface="Lexend Deca"/>
                <a:ea typeface="Lexend Deca"/>
                <a:cs typeface="Lexend Deca"/>
                <a:sym typeface="Lexend Deca"/>
              </a:rPr>
              <a:t> Working Together (Cont’d.)</a:t>
            </a:r>
          </a:p>
        </p:txBody>
      </p:sp>
      <p:sp>
        <p:nvSpPr>
          <p:cNvPr id="8" name="TextBox 8"/>
          <p:cNvSpPr txBox="1"/>
          <p:nvPr/>
        </p:nvSpPr>
        <p:spPr>
          <a:xfrm>
            <a:off x="2067395" y="3359234"/>
            <a:ext cx="7823687" cy="937260"/>
          </a:xfrm>
          <a:prstGeom prst="rect">
            <a:avLst/>
          </a:prstGeom>
        </p:spPr>
        <p:txBody>
          <a:bodyPr lIns="0" tIns="0" rIns="0" bIns="0" rtlCol="0" anchor="t">
            <a:spAutoFit/>
          </a:bodyPr>
          <a:lstStyle/>
          <a:p>
            <a:pPr marL="647700" lvl="1" indent="-323850" algn="just">
              <a:lnSpc>
                <a:spcPts val="3720"/>
              </a:lnSpc>
              <a:buFont typeface="Arial"/>
              <a:buChar char="•"/>
            </a:pPr>
            <a:r>
              <a:rPr lang="en-US" sz="3000" spc="-159">
                <a:solidFill>
                  <a:srgbClr val="262262"/>
                </a:solidFill>
                <a:latin typeface="Lexend Deca"/>
                <a:ea typeface="Lexend Deca"/>
                <a:cs typeface="Lexend Deca"/>
                <a:sym typeface="Lexend Deca"/>
              </a:rPr>
              <a:t>The school conducts elections for Title I DAC/PAC Representatives.</a:t>
            </a:r>
          </a:p>
        </p:txBody>
      </p:sp>
      <p:sp>
        <p:nvSpPr>
          <p:cNvPr id="10" name="TextBox 10"/>
          <p:cNvSpPr txBox="1"/>
          <p:nvPr/>
        </p:nvSpPr>
        <p:spPr>
          <a:xfrm>
            <a:off x="2489338" y="7146898"/>
            <a:ext cx="8065668" cy="523875"/>
          </a:xfrm>
          <a:prstGeom prst="rect">
            <a:avLst/>
          </a:prstGeom>
        </p:spPr>
        <p:txBody>
          <a:bodyPr lIns="0" tIns="0" rIns="0" bIns="0" rtlCol="0" anchor="t">
            <a:spAutoFit/>
          </a:bodyPr>
          <a:lstStyle/>
          <a:p>
            <a:pPr algn="ctr">
              <a:lnSpc>
                <a:spcPts val="4200"/>
              </a:lnSpc>
            </a:pPr>
            <a:r>
              <a:rPr lang="en-US" sz="3000" u="sng">
                <a:solidFill>
                  <a:srgbClr val="000000"/>
                </a:solidFill>
                <a:latin typeface="Lexend Deca"/>
                <a:ea typeface="Lexend Deca"/>
                <a:cs typeface="Lexend Deca"/>
                <a:sym typeface="Lexend Deca"/>
                <a:hlinkClick r:id="rId8" tooltip="https://api.dadeschools.net/wmsfiles/61/pdfs/6996.pdf"/>
              </a:rPr>
              <a:t>Title I DAC/PAC Representatives (FM 6996)</a:t>
            </a:r>
          </a:p>
        </p:txBody>
      </p:sp>
      <p:sp>
        <p:nvSpPr>
          <p:cNvPr id="11" name="TextBox 11"/>
          <p:cNvSpPr txBox="1"/>
          <p:nvPr/>
        </p:nvSpPr>
        <p:spPr>
          <a:xfrm>
            <a:off x="161237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370263"/>
            <a:ext cx="18288000" cy="66039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School Improvement Plan (SIP)</a:t>
            </a:r>
          </a:p>
        </p:txBody>
      </p:sp>
      <p:sp>
        <p:nvSpPr>
          <p:cNvPr id="3" name="TextBox 3"/>
          <p:cNvSpPr txBox="1"/>
          <p:nvPr/>
        </p:nvSpPr>
        <p:spPr>
          <a:xfrm>
            <a:off x="1960991" y="2291985"/>
            <a:ext cx="14966844" cy="2804160"/>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What is our School Improvement Plan (SIP)?</a:t>
            </a:r>
          </a:p>
          <a:p>
            <a:pPr algn="l">
              <a:lnSpc>
                <a:spcPts val="3720"/>
              </a:lnSpc>
            </a:pPr>
            <a:r>
              <a:rPr lang="en-US" sz="3000" spc="-159" dirty="0">
                <a:solidFill>
                  <a:srgbClr val="262262"/>
                </a:solidFill>
                <a:latin typeface="Lexend Deca"/>
                <a:ea typeface="Lexend Deca"/>
                <a:cs typeface="Lexend Deca"/>
                <a:sym typeface="Lexend Deca"/>
              </a:rPr>
              <a:t> </a:t>
            </a:r>
          </a:p>
          <a:p>
            <a:pPr marL="1295400" lvl="2" indent="-431800" algn="l">
              <a:lnSpc>
                <a:spcPts val="3720"/>
              </a:lnSpc>
              <a:buFont typeface="Arial"/>
              <a:buChar char="⚬"/>
            </a:pPr>
            <a:r>
              <a:rPr lang="en-US" sz="3000" spc="-159" dirty="0">
                <a:solidFill>
                  <a:srgbClr val="262262"/>
                </a:solidFill>
                <a:latin typeface="Lexend Deca"/>
                <a:ea typeface="Lexend Deca"/>
                <a:cs typeface="Lexend Deca"/>
                <a:sym typeface="Lexend Deca"/>
              </a:rPr>
              <a:t>The School Improvement Plan (SIP) at </a:t>
            </a:r>
            <a:r>
              <a:rPr lang="en-US" sz="3000" spc="-159" dirty="0">
                <a:solidFill>
                  <a:srgbClr val="F50808"/>
                </a:solidFill>
                <a:latin typeface="Lexend Deca"/>
                <a:ea typeface="Lexend Deca"/>
                <a:cs typeface="Lexend Deca"/>
                <a:sym typeface="Lexend Deca"/>
              </a:rPr>
              <a:t>Olympia Heights Elementary </a:t>
            </a:r>
            <a:r>
              <a:rPr lang="en-US" sz="3000" spc="-159" dirty="0">
                <a:solidFill>
                  <a:srgbClr val="262262"/>
                </a:solidFill>
                <a:latin typeface="Lexend Deca"/>
                <a:ea typeface="Lexend Deca"/>
                <a:cs typeface="Lexend Deca"/>
                <a:sym typeface="Lexend Deca"/>
              </a:rPr>
              <a:t>is developed with all stakeholders to be utilized by our school to review data, set goals, create an action plan and monitor progress. </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Freeform 7"/>
          <p:cNvSpPr/>
          <p:nvPr/>
        </p:nvSpPr>
        <p:spPr>
          <a:xfrm>
            <a:off x="6144894" y="5376517"/>
            <a:ext cx="5998213" cy="4018334"/>
          </a:xfrm>
          <a:custGeom>
            <a:avLst/>
            <a:gdLst/>
            <a:ahLst/>
            <a:cxnLst/>
            <a:rect l="l" t="t" r="r" b="b"/>
            <a:pathLst>
              <a:path w="5998213" h="4018334">
                <a:moveTo>
                  <a:pt x="0" y="0"/>
                </a:moveTo>
                <a:lnTo>
                  <a:pt x="5998212" y="0"/>
                </a:lnTo>
                <a:lnTo>
                  <a:pt x="5998212" y="4018334"/>
                </a:lnTo>
                <a:lnTo>
                  <a:pt x="0" y="4018334"/>
                </a:lnTo>
                <a:lnTo>
                  <a:pt x="0" y="0"/>
                </a:lnTo>
                <a:close/>
              </a:path>
            </a:pathLst>
          </a:custGeom>
          <a:blipFill>
            <a:blip r:embed="rId6"/>
            <a:stretch>
              <a:fillRect/>
            </a:stretch>
          </a:blipFill>
          <a:ln w="38100" cap="sq">
            <a:solidFill>
              <a:srgbClr val="1F56B7"/>
            </a:solidFill>
            <a:prstDash val="solid"/>
            <a:miter/>
          </a:ln>
        </p:spPr>
        <p:txBody>
          <a:bodyPr/>
          <a:lstStyle/>
          <a:p>
            <a:endParaRPr lang="en-US"/>
          </a:p>
        </p:txBody>
      </p:sp>
      <p:sp>
        <p:nvSpPr>
          <p:cNvPr id="8" name="TextBox 8"/>
          <p:cNvSpPr txBox="1"/>
          <p:nvPr/>
        </p:nvSpPr>
        <p:spPr>
          <a:xfrm>
            <a:off x="16140420" y="9196414"/>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5" name="TextBox 5"/>
          <p:cNvSpPr txBox="1"/>
          <p:nvPr/>
        </p:nvSpPr>
        <p:spPr>
          <a:xfrm>
            <a:off x="1913173" y="848858"/>
            <a:ext cx="12439890" cy="66039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School Achievement Performance Data</a:t>
            </a:r>
          </a:p>
        </p:txBody>
      </p:sp>
      <p:sp>
        <p:nvSpPr>
          <p:cNvPr id="6" name="Freeform 6"/>
          <p:cNvSpPr/>
          <p:nvPr/>
        </p:nvSpPr>
        <p:spPr>
          <a:xfrm>
            <a:off x="9976787" y="2971577"/>
            <a:ext cx="7080719" cy="4343845"/>
          </a:xfrm>
          <a:custGeom>
            <a:avLst/>
            <a:gdLst/>
            <a:ahLst/>
            <a:cxnLst/>
            <a:rect l="l" t="t" r="r" b="b"/>
            <a:pathLst>
              <a:path w="7080719" h="4343845">
                <a:moveTo>
                  <a:pt x="0" y="0"/>
                </a:moveTo>
                <a:lnTo>
                  <a:pt x="7080719" y="0"/>
                </a:lnTo>
                <a:lnTo>
                  <a:pt x="7080719" y="4343846"/>
                </a:lnTo>
                <a:lnTo>
                  <a:pt x="0" y="4343846"/>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466423" y="1835221"/>
            <a:ext cx="9526028" cy="4718599"/>
          </a:xfrm>
          <a:prstGeom prst="rect">
            <a:avLst/>
          </a:prstGeom>
        </p:spPr>
        <p:txBody>
          <a:bodyPr lIns="0" tIns="0" rIns="0" bIns="0" rtlCol="0" anchor="t">
            <a:spAutoFit/>
          </a:bodyPr>
          <a:lstStyle/>
          <a:p>
            <a:pPr marL="323850" lvl="1" algn="l">
              <a:lnSpc>
                <a:spcPts val="3720"/>
              </a:lnSpc>
            </a:pPr>
            <a:r>
              <a:rPr lang="en-US" sz="4400" spc="-159" dirty="0">
                <a:solidFill>
                  <a:srgbClr val="00B050"/>
                </a:solidFill>
                <a:effectLst>
                  <a:outerShdw blurRad="38100" dist="38100" dir="2700000" algn="tl">
                    <a:srgbClr val="000000">
                      <a:alpha val="43137"/>
                    </a:srgbClr>
                  </a:outerShdw>
                </a:effectLst>
                <a:latin typeface="Lexend Deca"/>
                <a:ea typeface="Lexend Deca"/>
                <a:cs typeface="Lexend Deca"/>
                <a:sym typeface="Lexend Deca"/>
              </a:rPr>
              <a:t>       Our School’s Goal for 2026-2027</a:t>
            </a:r>
          </a:p>
          <a:p>
            <a:pPr algn="l">
              <a:lnSpc>
                <a:spcPts val="3720"/>
              </a:lnSpc>
            </a:pPr>
            <a:endParaRPr lang="en-US" sz="3000" spc="-159" dirty="0">
              <a:solidFill>
                <a:srgbClr val="262262"/>
              </a:solidFill>
              <a:latin typeface="Lexend Deca"/>
              <a:ea typeface="Lexend Deca"/>
              <a:cs typeface="Lexend Deca"/>
              <a:sym typeface="Lexend Deca"/>
            </a:endParaRPr>
          </a:p>
          <a:p>
            <a:pPr algn="l">
              <a:lnSpc>
                <a:spcPts val="3720"/>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rgbClr val="F50808"/>
                </a:solidFill>
                <a:latin typeface="Lexend Deca"/>
                <a:ea typeface="Lexend Deca"/>
                <a:cs typeface="Lexend Deca"/>
                <a:sym typeface="Lexend Deca"/>
              </a:rPr>
              <a:t>ELA:       From	</a:t>
            </a:r>
            <a:r>
              <a:rPr lang="en-US" sz="3000" u="sng" spc="-159" dirty="0">
                <a:solidFill>
                  <a:srgbClr val="F50808"/>
                </a:solidFill>
                <a:latin typeface="Lexend Deca"/>
                <a:ea typeface="Lexend Deca"/>
                <a:cs typeface="Lexend Deca"/>
                <a:sym typeface="Lexend Deca"/>
              </a:rPr>
              <a:t> 60 </a:t>
            </a:r>
            <a:r>
              <a:rPr lang="en-US" sz="3000" spc="-159" dirty="0">
                <a:solidFill>
                  <a:srgbClr val="F50808"/>
                </a:solidFill>
                <a:latin typeface="Lexend Deca"/>
                <a:ea typeface="Lexend Deca"/>
                <a:cs typeface="Lexend Deca"/>
                <a:sym typeface="Lexend Deca"/>
              </a:rPr>
              <a:t>to </a:t>
            </a:r>
            <a:r>
              <a:rPr lang="en-US" sz="3000" u="sng" spc="-159" dirty="0">
                <a:solidFill>
                  <a:srgbClr val="F50808"/>
                </a:solidFill>
                <a:latin typeface="Lexend Deca"/>
                <a:ea typeface="Lexend Deca"/>
                <a:cs typeface="Lexend Deca"/>
                <a:sym typeface="Lexend Deca"/>
              </a:rPr>
              <a:t>62</a:t>
            </a:r>
          </a:p>
          <a:p>
            <a:pPr algn="l">
              <a:lnSpc>
                <a:spcPts val="3720"/>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rgbClr val="F50808"/>
                </a:solidFill>
                <a:latin typeface="Lexend Deca"/>
                <a:ea typeface="Lexend Deca"/>
                <a:cs typeface="Lexend Deca"/>
                <a:sym typeface="Lexend Deca"/>
              </a:rPr>
              <a:t>Math:      From	 </a:t>
            </a:r>
            <a:r>
              <a:rPr lang="en-US" sz="3000" u="sng" spc="-159" dirty="0">
                <a:solidFill>
                  <a:srgbClr val="F50808"/>
                </a:solidFill>
                <a:latin typeface="Lexend Deca"/>
                <a:ea typeface="Lexend Deca"/>
                <a:cs typeface="Lexend Deca"/>
                <a:sym typeface="Lexend Deca"/>
              </a:rPr>
              <a:t>76</a:t>
            </a:r>
            <a:r>
              <a:rPr lang="en-US" sz="3000" spc="-159" dirty="0">
                <a:solidFill>
                  <a:srgbClr val="F50808"/>
                </a:solidFill>
                <a:latin typeface="Lexend Deca"/>
                <a:ea typeface="Lexend Deca"/>
                <a:cs typeface="Lexend Deca"/>
                <a:sym typeface="Lexend Deca"/>
              </a:rPr>
              <a:t> to </a:t>
            </a:r>
            <a:r>
              <a:rPr lang="en-US" sz="3000" u="sng" spc="-159" dirty="0">
                <a:solidFill>
                  <a:srgbClr val="F50808"/>
                </a:solidFill>
                <a:latin typeface="Lexend Deca"/>
                <a:ea typeface="Lexend Deca"/>
                <a:cs typeface="Lexend Deca"/>
                <a:sym typeface="Lexend Deca"/>
              </a:rPr>
              <a:t>77</a:t>
            </a:r>
          </a:p>
          <a:p>
            <a:pPr algn="l">
              <a:lnSpc>
                <a:spcPts val="3720"/>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rgbClr val="F50808"/>
                </a:solidFill>
                <a:latin typeface="Lexend Deca"/>
                <a:ea typeface="Lexend Deca"/>
                <a:cs typeface="Lexend Deca"/>
                <a:sym typeface="Lexend Deca"/>
              </a:rPr>
              <a:t>Science: From	 </a:t>
            </a:r>
            <a:r>
              <a:rPr lang="en-US" sz="3000" u="sng" spc="-159" dirty="0">
                <a:solidFill>
                  <a:srgbClr val="F50808"/>
                </a:solidFill>
                <a:latin typeface="Lexend Deca"/>
                <a:ea typeface="Lexend Deca"/>
                <a:cs typeface="Lexend Deca"/>
                <a:sym typeface="Lexend Deca"/>
              </a:rPr>
              <a:t>51 </a:t>
            </a:r>
            <a:r>
              <a:rPr lang="en-US" sz="3000" spc="-159" dirty="0">
                <a:solidFill>
                  <a:srgbClr val="F50808"/>
                </a:solidFill>
                <a:latin typeface="Lexend Deca"/>
                <a:ea typeface="Lexend Deca"/>
                <a:cs typeface="Lexend Deca"/>
                <a:sym typeface="Lexend Deca"/>
              </a:rPr>
              <a:t>to </a:t>
            </a:r>
            <a:r>
              <a:rPr lang="en-US" sz="3000" u="sng" spc="-159" dirty="0">
                <a:solidFill>
                  <a:srgbClr val="F50808"/>
                </a:solidFill>
                <a:latin typeface="Lexend Deca"/>
                <a:ea typeface="Lexend Deca"/>
                <a:cs typeface="Lexend Deca"/>
                <a:sym typeface="Lexend Deca"/>
              </a:rPr>
              <a:t>55</a:t>
            </a:r>
          </a:p>
          <a:p>
            <a:pPr marL="1295400" lvl="2" indent="-431800" algn="l">
              <a:lnSpc>
                <a:spcPts val="3720"/>
              </a:lnSpc>
              <a:buFont typeface="Arial"/>
              <a:buChar char="⚬"/>
            </a:pPr>
            <a:endParaRPr lang="en-US" sz="3000" spc="-159" dirty="0">
              <a:solidFill>
                <a:srgbClr val="F50808"/>
              </a:solidFill>
              <a:latin typeface="Lexend Deca"/>
              <a:ea typeface="Lexend Deca"/>
              <a:cs typeface="Lexend Deca"/>
              <a:sym typeface="Lexend Deca"/>
            </a:endParaRPr>
          </a:p>
          <a:p>
            <a:pPr algn="l">
              <a:lnSpc>
                <a:spcPts val="3720"/>
              </a:lnSpc>
            </a:pPr>
            <a:endParaRPr lang="en-US" sz="3000" spc="-159" dirty="0">
              <a:solidFill>
                <a:srgbClr val="F50808"/>
              </a:solidFill>
              <a:latin typeface="Lexend Deca"/>
              <a:ea typeface="Lexend Deca"/>
              <a:cs typeface="Lexend Deca"/>
              <a:sym typeface="Lexend Deca"/>
            </a:endParaRPr>
          </a:p>
        </p:txBody>
      </p:sp>
      <p:sp>
        <p:nvSpPr>
          <p:cNvPr id="9" name="TextBox 9"/>
          <p:cNvSpPr txBox="1"/>
          <p:nvPr/>
        </p:nvSpPr>
        <p:spPr>
          <a:xfrm>
            <a:off x="160569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23</a:t>
            </a:r>
          </a:p>
        </p:txBody>
      </p:sp>
      <p:pic>
        <p:nvPicPr>
          <p:cNvPr id="11" name="Picture 10">
            <a:extLst>
              <a:ext uri="{FF2B5EF4-FFF2-40B4-BE49-F238E27FC236}">
                <a16:creationId xmlns:a16="http://schemas.microsoft.com/office/drawing/2014/main" id="{A34500F0-25A9-EAA5-238A-F38EB6325CC4}"/>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6507764" y="7315422"/>
            <a:ext cx="4038600" cy="2692400"/>
          </a:xfrm>
          <a:prstGeom prst="rect">
            <a:avLst/>
          </a:prstGeom>
          <a:ln w="28575">
            <a:solidFill>
              <a:srgbClr val="0070C0"/>
            </a:solidFill>
          </a:ln>
        </p:spPr>
      </p:pic>
      <p:sp>
        <p:nvSpPr>
          <p:cNvPr id="3" name="Freeform 3"/>
          <p:cNvSpPr/>
          <p:nvPr/>
        </p:nvSpPr>
        <p:spPr>
          <a:xfrm>
            <a:off x="16531827" y="8427838"/>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 name="Freeform 5"/>
          <p:cNvSpPr/>
          <p:nvPr/>
        </p:nvSpPr>
        <p:spPr>
          <a:xfrm>
            <a:off x="6692689" y="7102308"/>
            <a:ext cx="4902622" cy="2872031"/>
          </a:xfrm>
          <a:custGeom>
            <a:avLst/>
            <a:gdLst/>
            <a:ahLst/>
            <a:cxnLst/>
            <a:rect l="l" t="t" r="r" b="b"/>
            <a:pathLst>
              <a:path w="4902622" h="2872031">
                <a:moveTo>
                  <a:pt x="0" y="0"/>
                </a:moveTo>
                <a:lnTo>
                  <a:pt x="4902622" y="0"/>
                </a:lnTo>
                <a:lnTo>
                  <a:pt x="4902622" y="2872030"/>
                </a:lnTo>
                <a:lnTo>
                  <a:pt x="0" y="2872030"/>
                </a:lnTo>
                <a:lnTo>
                  <a:pt x="0" y="0"/>
                </a:lnTo>
                <a:close/>
              </a:path>
            </a:pathLst>
          </a:custGeom>
          <a:blipFill>
            <a:blip r:embed="rId6"/>
            <a:stretch>
              <a:fillRect l="-80457" t="-64039" r="-69419" b="-120324"/>
            </a:stretch>
          </a:blipFill>
        </p:spPr>
        <p:txBody>
          <a:bodyPr/>
          <a:lstStyle/>
          <a:p>
            <a:endParaRPr lang="en-US"/>
          </a:p>
        </p:txBody>
      </p:sp>
      <p:sp>
        <p:nvSpPr>
          <p:cNvPr id="6" name="TextBox 6"/>
          <p:cNvSpPr txBox="1"/>
          <p:nvPr/>
        </p:nvSpPr>
        <p:spPr>
          <a:xfrm>
            <a:off x="0" y="773256"/>
            <a:ext cx="18288000"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School </a:t>
            </a:r>
          </a:p>
          <a:p>
            <a:pPr algn="ctr">
              <a:lnSpc>
                <a:spcPts val="4999"/>
              </a:lnSpc>
            </a:pPr>
            <a:r>
              <a:rPr lang="en-US" sz="4999" spc="-264">
                <a:solidFill>
                  <a:srgbClr val="262262"/>
                </a:solidFill>
                <a:latin typeface="Lexend Deca"/>
                <a:ea typeface="Lexend Deca"/>
                <a:cs typeface="Lexend Deca"/>
                <a:sym typeface="Lexend Deca"/>
              </a:rPr>
              <a:t>Achievement Performance Data (Cont’d.)</a:t>
            </a:r>
          </a:p>
        </p:txBody>
      </p:sp>
      <p:sp>
        <p:nvSpPr>
          <p:cNvPr id="7" name="TextBox 7"/>
          <p:cNvSpPr txBox="1"/>
          <p:nvPr/>
        </p:nvSpPr>
        <p:spPr>
          <a:xfrm>
            <a:off x="3279217" y="2200225"/>
            <a:ext cx="11294580" cy="5147310"/>
          </a:xfrm>
          <a:prstGeom prst="rect">
            <a:avLst/>
          </a:prstGeom>
        </p:spPr>
        <p:txBody>
          <a:bodyPr lIns="0" tIns="0" rIns="0" bIns="0" rtlCol="0" anchor="t">
            <a:spAutoFit/>
          </a:bodyPr>
          <a:lstStyle/>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How do we use the school achievement data?</a:t>
            </a:r>
          </a:p>
          <a:p>
            <a:pPr algn="l">
              <a:lnSpc>
                <a:spcPts val="2480"/>
              </a:lnSpc>
            </a:pPr>
            <a:endParaRPr lang="en-US" sz="3000" spc="-159">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a:solidFill>
                  <a:srgbClr val="262262"/>
                </a:solidFill>
                <a:latin typeface="Lexend Deca"/>
                <a:ea typeface="Lexend Deca"/>
                <a:cs typeface="Lexend Deca"/>
                <a:sym typeface="Lexend Deca"/>
              </a:rPr>
              <a:t>Our school uses data to align the curriculum to State and District academic standards.</a:t>
            </a:r>
          </a:p>
          <a:p>
            <a:pPr algn="l">
              <a:lnSpc>
                <a:spcPts val="2480"/>
              </a:lnSpc>
            </a:pPr>
            <a:endParaRPr lang="en-US" sz="3000" spc="-159">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a:solidFill>
                  <a:srgbClr val="262262"/>
                </a:solidFill>
                <a:latin typeface="Lexend Deca"/>
                <a:ea typeface="Lexend Deca"/>
                <a:cs typeface="Lexend Deca"/>
                <a:sym typeface="Lexend Deca"/>
              </a:rPr>
              <a:t>Our instructional practices are adjusted based on the findings of the assessment data.</a:t>
            </a:r>
          </a:p>
          <a:p>
            <a:pPr algn="l">
              <a:lnSpc>
                <a:spcPts val="2480"/>
              </a:lnSpc>
            </a:pPr>
            <a:endParaRPr lang="en-US" sz="3000" spc="-159">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a:solidFill>
                  <a:srgbClr val="262262"/>
                </a:solidFill>
                <a:latin typeface="Lexend Deca"/>
                <a:ea typeface="Lexend Deca"/>
                <a:cs typeface="Lexend Deca"/>
                <a:sym typeface="Lexend Deca"/>
              </a:rPr>
              <a:t>For further details about our school achievement data, we invite you to attend the EESAC meetings throughout the school year.</a:t>
            </a:r>
          </a:p>
          <a:p>
            <a:pPr algn="just">
              <a:lnSpc>
                <a:spcPts val="3720"/>
              </a:lnSpc>
            </a:pPr>
            <a:endParaRPr lang="en-US" sz="3000" spc="-159">
              <a:solidFill>
                <a:srgbClr val="262262"/>
              </a:solidFill>
              <a:latin typeface="Lexend Deca"/>
              <a:ea typeface="Lexend Deca"/>
              <a:cs typeface="Lexend Deca"/>
              <a:sym typeface="Lexend Deca"/>
            </a:endParaRPr>
          </a:p>
        </p:txBody>
      </p:sp>
      <p:sp>
        <p:nvSpPr>
          <p:cNvPr id="8" name="TextBox 8"/>
          <p:cNvSpPr txBox="1"/>
          <p:nvPr/>
        </p:nvSpPr>
        <p:spPr>
          <a:xfrm>
            <a:off x="161237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803275"/>
            <a:ext cx="18288000" cy="66039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Parent’s Right-to-Know</a:t>
            </a:r>
          </a:p>
        </p:txBody>
      </p:sp>
      <p:sp>
        <p:nvSpPr>
          <p:cNvPr id="3" name="TextBox 3"/>
          <p:cNvSpPr txBox="1"/>
          <p:nvPr/>
        </p:nvSpPr>
        <p:spPr>
          <a:xfrm>
            <a:off x="2357057" y="2236722"/>
            <a:ext cx="8824432" cy="7042785"/>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Parents have the right to request and receive timely information regarding the professional qualifications of their child’s teachers and paraprofessionals.</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Parents must be notified if their child is assigned to, or taught by, a teacher who does not meet state certification requirements for the grade level or subject area for four (4) or more consecutive weeks.</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Parents should be provided information regarding the level of academic achievement of their child on State required academic assessments. </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To the extent that it is feasible, information must be in a language that parents can understand.</a:t>
            </a:r>
          </a:p>
          <a:p>
            <a:pPr algn="just">
              <a:lnSpc>
                <a:spcPts val="3120"/>
              </a:lnSpc>
            </a:pPr>
            <a:endParaRPr lang="en-US" sz="3000" spc="-159">
              <a:solidFill>
                <a:srgbClr val="262262"/>
              </a:solidFill>
              <a:latin typeface="Lexend Deca"/>
              <a:ea typeface="Lexend Deca"/>
              <a:cs typeface="Lexend Deca"/>
              <a:sym typeface="Lexend Deca"/>
            </a:endParaRPr>
          </a:p>
        </p:txBody>
      </p:sp>
      <p:sp>
        <p:nvSpPr>
          <p:cNvPr id="4" name="Freeform 4"/>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6" name="Freeform 6"/>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7" name="Freeform 7"/>
          <p:cNvSpPr/>
          <p:nvPr/>
        </p:nvSpPr>
        <p:spPr>
          <a:xfrm>
            <a:off x="11682382" y="3590308"/>
            <a:ext cx="5259609" cy="3523527"/>
          </a:xfrm>
          <a:custGeom>
            <a:avLst/>
            <a:gdLst/>
            <a:ahLst/>
            <a:cxnLst/>
            <a:rect l="l" t="t" r="r" b="b"/>
            <a:pathLst>
              <a:path w="5259609" h="3523527">
                <a:moveTo>
                  <a:pt x="0" y="0"/>
                </a:moveTo>
                <a:lnTo>
                  <a:pt x="5259609" y="0"/>
                </a:lnTo>
                <a:lnTo>
                  <a:pt x="5259609" y="3523528"/>
                </a:lnTo>
                <a:lnTo>
                  <a:pt x="0" y="3523528"/>
                </a:lnTo>
                <a:lnTo>
                  <a:pt x="0" y="0"/>
                </a:lnTo>
                <a:close/>
              </a:path>
            </a:pathLst>
          </a:custGeom>
          <a:blipFill>
            <a:blip r:embed="rId6"/>
            <a:stretch>
              <a:fillRect/>
            </a:stretch>
          </a:blipFill>
          <a:ln w="38100" cap="sq">
            <a:solidFill>
              <a:srgbClr val="000000"/>
            </a:solidFill>
            <a:prstDash val="solid"/>
            <a:miter/>
          </a:ln>
        </p:spPr>
        <p:txBody>
          <a:bodyPr/>
          <a:lstStyle/>
          <a:p>
            <a:endParaRPr lang="en-US"/>
          </a:p>
        </p:txBody>
      </p:sp>
      <p:sp>
        <p:nvSpPr>
          <p:cNvPr id="8" name="TextBox 8"/>
          <p:cNvSpPr txBox="1"/>
          <p:nvPr/>
        </p:nvSpPr>
        <p:spPr>
          <a:xfrm>
            <a:off x="16073621" y="9190286"/>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 name="Freeform 5"/>
          <p:cNvSpPr/>
          <p:nvPr/>
        </p:nvSpPr>
        <p:spPr>
          <a:xfrm>
            <a:off x="6354035" y="6520783"/>
            <a:ext cx="5579929" cy="2971312"/>
          </a:xfrm>
          <a:custGeom>
            <a:avLst/>
            <a:gdLst/>
            <a:ahLst/>
            <a:cxnLst/>
            <a:rect l="l" t="t" r="r" b="b"/>
            <a:pathLst>
              <a:path w="5579929" h="2971312">
                <a:moveTo>
                  <a:pt x="0" y="0"/>
                </a:moveTo>
                <a:lnTo>
                  <a:pt x="5579930" y="0"/>
                </a:lnTo>
                <a:lnTo>
                  <a:pt x="5579930" y="2971313"/>
                </a:lnTo>
                <a:lnTo>
                  <a:pt x="0" y="2971313"/>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2689654" y="1373532"/>
            <a:ext cx="11479696" cy="128904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School-Level Parent and Family Engagement Feedback Form</a:t>
            </a:r>
          </a:p>
        </p:txBody>
      </p:sp>
      <p:sp>
        <p:nvSpPr>
          <p:cNvPr id="7" name="TextBox 7"/>
          <p:cNvSpPr txBox="1"/>
          <p:nvPr/>
        </p:nvSpPr>
        <p:spPr>
          <a:xfrm>
            <a:off x="1520513" y="3608853"/>
            <a:ext cx="14418713" cy="2654573"/>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Please complete the 2026-2027 Title I School-Level Parent and Family Engagement Feedback Form, distributed today.</a:t>
            </a:r>
          </a:p>
          <a:p>
            <a:pPr algn="just">
              <a:lnSpc>
                <a:spcPts val="208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results of this survey will be utilized to help in the development of the School-Level Title I Parent and Family Engagement Plan (PFEP), and to plan future parent and family engagement activities, events, and workshops at </a:t>
            </a:r>
            <a:r>
              <a:rPr lang="en-US" sz="3000" spc="-159" dirty="0">
                <a:solidFill>
                  <a:srgbClr val="F50808"/>
                </a:solidFill>
                <a:latin typeface="Lexend Deca"/>
                <a:ea typeface="Lexend Deca"/>
                <a:cs typeface="Lexend Deca"/>
                <a:sym typeface="Lexend Deca"/>
              </a:rPr>
              <a:t>Olympia Heights Elementary School.</a:t>
            </a:r>
            <a:endParaRPr lang="en-US" sz="3000" spc="-159" dirty="0">
              <a:solidFill>
                <a:srgbClr val="262262"/>
              </a:solidFill>
              <a:latin typeface="Lexend Deca"/>
              <a:ea typeface="Lexend Deca"/>
              <a:cs typeface="Lexend Deca"/>
              <a:sym typeface="Lexend Deca"/>
            </a:endParaRPr>
          </a:p>
        </p:txBody>
      </p:sp>
      <p:sp>
        <p:nvSpPr>
          <p:cNvPr id="8" name="TextBox 8"/>
          <p:cNvSpPr txBox="1"/>
          <p:nvPr/>
        </p:nvSpPr>
        <p:spPr>
          <a:xfrm>
            <a:off x="160569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4" name="Freeform 4"/>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 name="TextBox 5"/>
          <p:cNvSpPr txBox="1"/>
          <p:nvPr/>
        </p:nvSpPr>
        <p:spPr>
          <a:xfrm>
            <a:off x="2517913" y="1223341"/>
            <a:ext cx="12639261" cy="660399"/>
          </a:xfrm>
          <a:prstGeom prst="rect">
            <a:avLst/>
          </a:prstGeom>
        </p:spPr>
        <p:txBody>
          <a:bodyPr lIns="0" tIns="0" rIns="0" bIns="0" rtlCol="0" anchor="t">
            <a:spAutoFit/>
          </a:bodyPr>
          <a:lstStyle/>
          <a:p>
            <a:pPr algn="ctr">
              <a:lnSpc>
                <a:spcPts val="4999"/>
              </a:lnSpc>
            </a:pPr>
            <a:r>
              <a:rPr lang="en-US" sz="4999" spc="-264">
                <a:solidFill>
                  <a:srgbClr val="262262"/>
                </a:solidFill>
                <a:latin typeface="Lexend Deca"/>
                <a:ea typeface="Lexend Deca"/>
                <a:cs typeface="Lexend Deca"/>
                <a:sym typeface="Lexend Deca"/>
              </a:rPr>
              <a:t>Consultation and Complaint Procedures</a:t>
            </a:r>
          </a:p>
        </p:txBody>
      </p:sp>
      <p:sp>
        <p:nvSpPr>
          <p:cNvPr id="6" name="TextBox 6"/>
          <p:cNvSpPr txBox="1"/>
          <p:nvPr/>
        </p:nvSpPr>
        <p:spPr>
          <a:xfrm>
            <a:off x="2308725" y="2682240"/>
            <a:ext cx="13670550" cy="3013710"/>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A student, parent or employee, who in good faith believes that the District has violated federal and state law pertaining to the delivery of Title I services and programs, may take action to resolve these allegations. </a:t>
            </a:r>
          </a:p>
          <a:p>
            <a:pPr algn="just">
              <a:lnSpc>
                <a:spcPts val="2080"/>
              </a:lnSpc>
            </a:pPr>
            <a:endParaRPr lang="en-US" sz="3000" spc="-159">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a:solidFill>
                  <a:srgbClr val="262262"/>
                </a:solidFill>
                <a:latin typeface="Lexend Deca"/>
                <a:ea typeface="Lexend Deca"/>
                <a:cs typeface="Lexend Deca"/>
                <a:sym typeface="Lexend Deca"/>
              </a:rPr>
              <a:t>More information can be found in the Parent and Family Engagement Section of the 2026-2027 Division of Student and Family Support Programs Procedures.</a:t>
            </a:r>
          </a:p>
          <a:p>
            <a:pPr algn="just">
              <a:lnSpc>
                <a:spcPts val="3120"/>
              </a:lnSpc>
            </a:pPr>
            <a:endParaRPr lang="en-US" sz="3000" spc="-159">
              <a:solidFill>
                <a:srgbClr val="262262"/>
              </a:solidFill>
              <a:latin typeface="Lexend Deca"/>
              <a:ea typeface="Lexend Deca"/>
              <a:cs typeface="Lexend Deca"/>
              <a:sym typeface="Lexend Deca"/>
            </a:endParaRPr>
          </a:p>
        </p:txBody>
      </p:sp>
      <p:grpSp>
        <p:nvGrpSpPr>
          <p:cNvPr id="7" name="Group 7"/>
          <p:cNvGrpSpPr/>
          <p:nvPr/>
        </p:nvGrpSpPr>
        <p:grpSpPr>
          <a:xfrm>
            <a:off x="3542085" y="5829300"/>
            <a:ext cx="11203830" cy="2736630"/>
            <a:chOff x="0" y="0"/>
            <a:chExt cx="1802002" cy="440182"/>
          </a:xfrm>
        </p:grpSpPr>
        <p:sp>
          <p:nvSpPr>
            <p:cNvPr id="8" name="Freeform 8"/>
            <p:cNvSpPr/>
            <p:nvPr/>
          </p:nvSpPr>
          <p:spPr>
            <a:xfrm>
              <a:off x="0" y="0"/>
              <a:ext cx="1802002" cy="440182"/>
            </a:xfrm>
            <a:custGeom>
              <a:avLst/>
              <a:gdLst/>
              <a:ahLst/>
              <a:cxnLst/>
              <a:rect l="l" t="t" r="r" b="b"/>
              <a:pathLst>
                <a:path w="1802002" h="440182">
                  <a:moveTo>
                    <a:pt x="1802002" y="22803"/>
                  </a:moveTo>
                  <a:lnTo>
                    <a:pt x="1802002" y="417379"/>
                  </a:lnTo>
                  <a:cubicBezTo>
                    <a:pt x="1802002" y="423427"/>
                    <a:pt x="1799599" y="429227"/>
                    <a:pt x="1795323" y="433503"/>
                  </a:cubicBezTo>
                  <a:cubicBezTo>
                    <a:pt x="1791047" y="437780"/>
                    <a:pt x="1785247" y="440182"/>
                    <a:pt x="1779199" y="440182"/>
                  </a:cubicBezTo>
                  <a:lnTo>
                    <a:pt x="22803" y="440182"/>
                  </a:lnTo>
                  <a:cubicBezTo>
                    <a:pt x="16755" y="440182"/>
                    <a:pt x="10955" y="437780"/>
                    <a:pt x="6679" y="433503"/>
                  </a:cubicBezTo>
                  <a:cubicBezTo>
                    <a:pt x="2402" y="429227"/>
                    <a:pt x="0" y="423427"/>
                    <a:pt x="0" y="417379"/>
                  </a:cubicBezTo>
                  <a:lnTo>
                    <a:pt x="0" y="22803"/>
                  </a:lnTo>
                  <a:cubicBezTo>
                    <a:pt x="0" y="16755"/>
                    <a:pt x="2402" y="10955"/>
                    <a:pt x="6679" y="6679"/>
                  </a:cubicBezTo>
                  <a:cubicBezTo>
                    <a:pt x="10955" y="2402"/>
                    <a:pt x="16755" y="0"/>
                    <a:pt x="22803" y="0"/>
                  </a:cubicBezTo>
                  <a:lnTo>
                    <a:pt x="1779199" y="0"/>
                  </a:lnTo>
                  <a:cubicBezTo>
                    <a:pt x="1785247" y="0"/>
                    <a:pt x="1791047" y="2402"/>
                    <a:pt x="1795323" y="6679"/>
                  </a:cubicBezTo>
                  <a:cubicBezTo>
                    <a:pt x="1799599" y="10955"/>
                    <a:pt x="1802002" y="16755"/>
                    <a:pt x="1802002" y="22803"/>
                  </a:cubicBezTo>
                  <a:close/>
                </a:path>
              </a:pathLst>
            </a:custGeom>
            <a:solidFill>
              <a:srgbClr val="262262"/>
            </a:solidFill>
          </p:spPr>
          <p:txBody>
            <a:bodyPr/>
            <a:lstStyle/>
            <a:p>
              <a:endParaRPr lang="en-US"/>
            </a:p>
          </p:txBody>
        </p:sp>
        <p:sp>
          <p:nvSpPr>
            <p:cNvPr id="9" name="TextBox 9"/>
            <p:cNvSpPr txBox="1"/>
            <p:nvPr/>
          </p:nvSpPr>
          <p:spPr>
            <a:xfrm>
              <a:off x="0" y="57150"/>
              <a:ext cx="1802002" cy="383032"/>
            </a:xfrm>
            <a:prstGeom prst="rect">
              <a:avLst/>
            </a:prstGeom>
          </p:spPr>
          <p:txBody>
            <a:bodyPr lIns="50800" tIns="50800" rIns="50800" bIns="50800" rtlCol="0" anchor="ctr"/>
            <a:lstStyle/>
            <a:p>
              <a:pPr algn="ctr">
                <a:lnSpc>
                  <a:spcPts val="4015"/>
                </a:lnSpc>
              </a:pPr>
              <a:r>
                <a:rPr lang="en-US" sz="3861" u="sng" spc="-204">
                  <a:solidFill>
                    <a:srgbClr val="FFFFFF"/>
                  </a:solidFill>
                  <a:latin typeface="Lexend Deca"/>
                  <a:ea typeface="Lexend Deca"/>
                  <a:cs typeface="Lexend Deca"/>
                  <a:sym typeface="Lexend Deca"/>
                  <a:hlinkClick r:id="rId6" tooltip="https://api.dadeschools.net/WMSFiles/125/Compliance/Title%20I%20Administration%20Procedures%20Manual/2025-2026/2025-2026%20Division%20of%20Student%20and%20Family%20Support%20Programs%20Procedural%20Manual%20(9-24-25).pdf"/>
                </a:rPr>
                <a:t>Parent and Family Engagement Section of the </a:t>
              </a:r>
            </a:p>
            <a:p>
              <a:pPr algn="ctr">
                <a:lnSpc>
                  <a:spcPts val="4015"/>
                </a:lnSpc>
              </a:pPr>
              <a:r>
                <a:rPr lang="en-US" sz="3861" u="sng" spc="-204">
                  <a:solidFill>
                    <a:srgbClr val="FFFFFF"/>
                  </a:solidFill>
                  <a:latin typeface="Lexend Deca"/>
                  <a:ea typeface="Lexend Deca"/>
                  <a:cs typeface="Lexend Deca"/>
                  <a:sym typeface="Lexend Deca"/>
                  <a:hlinkClick r:id="rId7" tooltip="https://title1compliance.dadeschools.net/#!/fullWidth/16205"/>
                </a:rPr>
                <a:t>2026-2027 Division of Student and Family Support Programs Procedures Manual</a:t>
              </a:r>
            </a:p>
          </p:txBody>
        </p:sp>
      </p:grpSp>
      <p:sp>
        <p:nvSpPr>
          <p:cNvPr id="10" name="Freeform 10"/>
          <p:cNvSpPr/>
          <p:nvPr/>
        </p:nvSpPr>
        <p:spPr>
          <a:xfrm flipH="1">
            <a:off x="2269844" y="6737296"/>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TextBox 11"/>
          <p:cNvSpPr txBox="1"/>
          <p:nvPr/>
        </p:nvSpPr>
        <p:spPr>
          <a:xfrm>
            <a:off x="16123720"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498602"/>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School Contact Information</a:t>
            </a:r>
          </a:p>
        </p:txBody>
      </p:sp>
      <p:sp>
        <p:nvSpPr>
          <p:cNvPr id="3" name="Freeform 3"/>
          <p:cNvSpPr/>
          <p:nvPr/>
        </p:nvSpPr>
        <p:spPr>
          <a:xfrm>
            <a:off x="1493268" y="3833481"/>
            <a:ext cx="4071435" cy="3053576"/>
          </a:xfrm>
          <a:custGeom>
            <a:avLst/>
            <a:gdLst/>
            <a:ahLst/>
            <a:cxnLst/>
            <a:rect l="l" t="t" r="r" b="b"/>
            <a:pathLst>
              <a:path w="4071435" h="3053576">
                <a:moveTo>
                  <a:pt x="0" y="0"/>
                </a:moveTo>
                <a:lnTo>
                  <a:pt x="4071435" y="0"/>
                </a:lnTo>
                <a:lnTo>
                  <a:pt x="4071435" y="3053577"/>
                </a:lnTo>
                <a:lnTo>
                  <a:pt x="0" y="3053577"/>
                </a:lnTo>
                <a:lnTo>
                  <a:pt x="0" y="0"/>
                </a:lnTo>
                <a:close/>
              </a:path>
            </a:pathLst>
          </a:custGeom>
          <a:blipFill>
            <a:blip r:embed="rId3"/>
            <a:stretch>
              <a:fillRect/>
            </a:stretch>
          </a:blipFill>
          <a:ln w="19050" cap="sq">
            <a:solidFill>
              <a:srgbClr val="262262"/>
            </a:solidFill>
            <a:prstDash val="solid"/>
            <a:miter/>
          </a:ln>
        </p:spPr>
        <p:txBody>
          <a:bodyPr/>
          <a:lstStyle/>
          <a:p>
            <a:endParaRPr lang="en-US"/>
          </a:p>
        </p:txBody>
      </p:sp>
      <p:sp>
        <p:nvSpPr>
          <p:cNvPr id="5" name="Freeform 5"/>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5"/>
            <a:stretch>
              <a:fillRect/>
            </a:stretch>
          </a:blipFill>
        </p:spPr>
        <p:txBody>
          <a:bodyPr/>
          <a:lstStyle/>
          <a:p>
            <a:endParaRPr lang="en-US"/>
          </a:p>
        </p:txBody>
      </p:sp>
      <p:sp>
        <p:nvSpPr>
          <p:cNvPr id="7" name="Freeform 7"/>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8" name="TextBox 8"/>
          <p:cNvSpPr txBox="1"/>
          <p:nvPr/>
        </p:nvSpPr>
        <p:spPr>
          <a:xfrm>
            <a:off x="16084153"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000000"/>
                </a:solidFill>
                <a:latin typeface="Canva Sans"/>
                <a:ea typeface="Canva Sans"/>
                <a:cs typeface="Canva Sans"/>
                <a:sym typeface="Canva Sans"/>
              </a:rPr>
              <a:t>28</a:t>
            </a:r>
          </a:p>
        </p:txBody>
      </p:sp>
      <p:sp>
        <p:nvSpPr>
          <p:cNvPr id="10" name="TextBox 10">
            <a:extLst>
              <a:ext uri="{FF2B5EF4-FFF2-40B4-BE49-F238E27FC236}">
                <a16:creationId xmlns:a16="http://schemas.microsoft.com/office/drawing/2014/main" id="{60ED1569-FBBF-EE90-D9D0-FBBE43014D0C}"/>
              </a:ext>
            </a:extLst>
          </p:cNvPr>
          <p:cNvSpPr txBox="1"/>
          <p:nvPr/>
        </p:nvSpPr>
        <p:spPr>
          <a:xfrm>
            <a:off x="6023813" y="3189246"/>
            <a:ext cx="9702004" cy="6038063"/>
          </a:xfrm>
          <a:prstGeom prst="rect">
            <a:avLst/>
          </a:prstGeom>
        </p:spPr>
        <p:txBody>
          <a:bodyPr wrap="square" lIns="0" tIns="0" rIns="0" bIns="0" rtlCol="0" anchor="t">
            <a:spAutoFit/>
          </a:bodyPr>
          <a:lstStyle/>
          <a:p>
            <a:pPr lvl="0" fontAlgn="base">
              <a:lnSpc>
                <a:spcPct val="90000"/>
              </a:lnSpc>
              <a:spcBef>
                <a:spcPct val="20000"/>
              </a:spcBef>
              <a:spcAft>
                <a:spcPct val="0"/>
              </a:spcAft>
              <a:defRPr/>
            </a:pPr>
            <a:r>
              <a:rPr lang="en-US" altLang="en-US" sz="2000" b="1" dirty="0">
                <a:solidFill>
                  <a:srgbClr val="000000"/>
                </a:solidFill>
                <a:latin typeface="Arial" charset="0"/>
                <a:ea typeface="Arial" charset="0"/>
                <a:cs typeface="Arial" charset="0"/>
              </a:rPr>
              <a:t>			</a:t>
            </a:r>
            <a:r>
              <a:rPr lang="en-US" altLang="en-US" sz="2800" b="1" dirty="0">
                <a:solidFill>
                  <a:srgbClr val="000000"/>
                </a:solidFill>
                <a:latin typeface="Arial" charset="0"/>
                <a:ea typeface="Arial" charset="0"/>
                <a:cs typeface="Arial" charset="0"/>
              </a:rPr>
              <a:t>Olympia Heights Elementary</a:t>
            </a:r>
            <a:endParaRPr lang="en-US" altLang="en-US" sz="2800" b="1" dirty="0">
              <a:solidFill>
                <a:srgbClr val="000000"/>
              </a:solidFill>
              <a:highlight>
                <a:srgbClr val="FFFF00"/>
              </a:highlight>
              <a:latin typeface="Arial" charset="0"/>
              <a:ea typeface="Arial" charset="0"/>
              <a:cs typeface="Arial" charset="0"/>
            </a:endParaRPr>
          </a:p>
          <a:p>
            <a:pPr lvl="0" fontAlgn="base">
              <a:lnSpc>
                <a:spcPct val="90000"/>
              </a:lnSpc>
              <a:spcBef>
                <a:spcPct val="20000"/>
              </a:spcBef>
              <a:spcAft>
                <a:spcPct val="0"/>
              </a:spcAft>
              <a:defRPr/>
            </a:pPr>
            <a:r>
              <a:rPr lang="en-US" altLang="en-US" sz="2800" b="1" dirty="0">
                <a:solidFill>
                  <a:srgbClr val="000000"/>
                </a:solidFill>
                <a:latin typeface="Arial" charset="0"/>
                <a:ea typeface="Arial" charset="0"/>
                <a:cs typeface="Arial" charset="0"/>
              </a:rPr>
              <a:t>      			9797 SW 40</a:t>
            </a:r>
            <a:r>
              <a:rPr lang="en-US" altLang="en-US" sz="2800" b="1" baseline="30000" dirty="0">
                <a:solidFill>
                  <a:srgbClr val="000000"/>
                </a:solidFill>
                <a:latin typeface="Arial" charset="0"/>
                <a:ea typeface="Arial" charset="0"/>
                <a:cs typeface="Arial" charset="0"/>
              </a:rPr>
              <a:t>th</a:t>
            </a:r>
            <a:r>
              <a:rPr lang="en-US" altLang="en-US" sz="2800" b="1" dirty="0">
                <a:solidFill>
                  <a:srgbClr val="000000"/>
                </a:solidFill>
                <a:latin typeface="Arial" charset="0"/>
                <a:ea typeface="Arial" charset="0"/>
                <a:cs typeface="Arial" charset="0"/>
              </a:rPr>
              <a:t> Street</a:t>
            </a:r>
            <a:endParaRPr lang="en-US" altLang="en-US" sz="2800" b="1" dirty="0">
              <a:solidFill>
                <a:srgbClr val="000000"/>
              </a:solidFill>
              <a:highlight>
                <a:srgbClr val="FFFF00"/>
              </a:highlight>
              <a:latin typeface="Arial" charset="0"/>
              <a:ea typeface="Arial" charset="0"/>
              <a:cs typeface="Arial" charset="0"/>
            </a:endParaRPr>
          </a:p>
          <a:p>
            <a:pPr lvl="0" fontAlgn="base">
              <a:lnSpc>
                <a:spcPct val="90000"/>
              </a:lnSpc>
              <a:spcBef>
                <a:spcPct val="20000"/>
              </a:spcBef>
              <a:spcAft>
                <a:spcPct val="0"/>
              </a:spcAft>
              <a:defRPr/>
            </a:pPr>
            <a:r>
              <a:rPr lang="en-US" altLang="en-US" sz="2800" b="1" dirty="0">
                <a:solidFill>
                  <a:srgbClr val="000000"/>
                </a:solidFill>
                <a:latin typeface="Arial" charset="0"/>
                <a:ea typeface="Arial" charset="0"/>
                <a:cs typeface="Arial" charset="0"/>
              </a:rPr>
              <a:t>			</a:t>
            </a:r>
            <a:r>
              <a:rPr lang="en-US" altLang="en-US" sz="2800" b="1" dirty="0">
                <a:solidFill>
                  <a:srgbClr val="000000"/>
                </a:solidFill>
                <a:latin typeface="Arial" charset="0"/>
                <a:ea typeface="Arial" charset="0"/>
                <a:cs typeface="Arial" charset="0"/>
                <a:hlinkClick r:id="rId7"/>
              </a:rPr>
              <a:t>https://Olympiaheights.net</a:t>
            </a:r>
            <a:endParaRPr lang="en-US" altLang="en-US" sz="2800" b="1" dirty="0">
              <a:solidFill>
                <a:srgbClr val="000000"/>
              </a:solidFill>
              <a:latin typeface="Arial" charset="0"/>
              <a:ea typeface="Arial" charset="0"/>
              <a:cs typeface="Arial" charset="0"/>
            </a:endParaRPr>
          </a:p>
          <a:p>
            <a:pPr lvl="0" fontAlgn="base">
              <a:lnSpc>
                <a:spcPct val="90000"/>
              </a:lnSpc>
              <a:spcBef>
                <a:spcPct val="20000"/>
              </a:spcBef>
              <a:spcAft>
                <a:spcPct val="0"/>
              </a:spcAft>
              <a:defRPr/>
            </a:pPr>
            <a:r>
              <a:rPr lang="en-US" altLang="en-US" sz="2800" b="1" dirty="0">
                <a:solidFill>
                  <a:srgbClr val="000000"/>
                </a:solidFill>
                <a:latin typeface="Arial" charset="0"/>
                <a:ea typeface="Arial" charset="0"/>
                <a:cs typeface="Arial" charset="0"/>
              </a:rPr>
              <a:t>			305-221-3821</a:t>
            </a:r>
          </a:p>
          <a:p>
            <a:pPr lvl="0" fontAlgn="base">
              <a:lnSpc>
                <a:spcPct val="90000"/>
              </a:lnSpc>
              <a:spcBef>
                <a:spcPct val="20000"/>
              </a:spcBef>
              <a:spcAft>
                <a:spcPct val="0"/>
              </a:spcAft>
              <a:defRPr/>
            </a:pPr>
            <a:r>
              <a:rPr lang="en-US" altLang="en-US" sz="2800" b="1" dirty="0">
                <a:solidFill>
                  <a:srgbClr val="000000"/>
                </a:solidFill>
                <a:latin typeface="Arial" charset="0"/>
                <a:ea typeface="Arial" charset="0"/>
                <a:cs typeface="Arial" charset="0"/>
              </a:rPr>
              <a:t>			</a:t>
            </a:r>
            <a:r>
              <a:rPr lang="en-US" altLang="en-US" sz="2800" b="1" dirty="0">
                <a:solidFill>
                  <a:srgbClr val="000000"/>
                </a:solidFill>
                <a:latin typeface="Arial" charset="0"/>
                <a:ea typeface="Arial" charset="0"/>
                <a:cs typeface="Arial" charset="0"/>
                <a:hlinkClick r:id="rId8"/>
              </a:rPr>
              <a:t>vbourland@dadeschools.net</a:t>
            </a:r>
            <a:endParaRPr lang="en-US" altLang="en-US" sz="2800" b="1" dirty="0">
              <a:solidFill>
                <a:srgbClr val="000000"/>
              </a:solidFill>
              <a:latin typeface="Arial" charset="0"/>
              <a:ea typeface="Arial" charset="0"/>
              <a:cs typeface="Arial" charset="0"/>
            </a:endParaRPr>
          </a:p>
          <a:p>
            <a:pPr lvl="0" fontAlgn="base">
              <a:lnSpc>
                <a:spcPct val="90000"/>
              </a:lnSpc>
              <a:spcBef>
                <a:spcPct val="20000"/>
              </a:spcBef>
              <a:spcAft>
                <a:spcPct val="0"/>
              </a:spcAft>
              <a:defRPr/>
            </a:pPr>
            <a:r>
              <a:rPr lang="en-US" altLang="en-US" sz="2800" b="1" dirty="0">
                <a:solidFill>
                  <a:srgbClr val="000000"/>
                </a:solidFill>
                <a:latin typeface="Arial" charset="0"/>
                <a:ea typeface="Arial" charset="0"/>
                <a:cs typeface="Arial" charset="0"/>
              </a:rPr>
              <a:t>			7:45am – 3:30pm</a:t>
            </a:r>
          </a:p>
          <a:p>
            <a:pPr marL="323850" lvl="1">
              <a:lnSpc>
                <a:spcPts val="3120"/>
              </a:lnSpc>
            </a:pPr>
            <a:endParaRPr lang="en-US" sz="2800" spc="-159" dirty="0">
              <a:solidFill>
                <a:srgbClr val="F50808"/>
              </a:solidFill>
              <a:latin typeface="Lexend Deca"/>
              <a:ea typeface="Lexend Deca"/>
              <a:cs typeface="Lexend Deca"/>
              <a:sym typeface="Lexend Deca"/>
            </a:endParaRPr>
          </a:p>
          <a:p>
            <a:r>
              <a:rPr lang="en-US" sz="2800" b="1" dirty="0"/>
              <a:t>		</a:t>
            </a:r>
            <a:r>
              <a:rPr lang="en-US" sz="2800" b="1" dirty="0">
                <a:latin typeface="Arial" panose="020B0604020202020204" pitchFamily="34" charset="0"/>
                <a:cs typeface="Arial" panose="020B0604020202020204" pitchFamily="34" charset="0"/>
              </a:rPr>
              <a:t>	Twitter: </a:t>
            </a:r>
            <a:r>
              <a:rPr lang="en-US" sz="2800" dirty="0">
                <a:latin typeface="Arial" panose="020B0604020202020204" pitchFamily="34" charset="0"/>
                <a:cs typeface="Arial" panose="020B0604020202020204" pitchFamily="34" charset="0"/>
              </a:rPr>
              <a:t>@olympiaheights</a:t>
            </a:r>
          </a:p>
          <a:p>
            <a:r>
              <a:rPr lang="en-US" sz="2800" b="1" dirty="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a:p>
            <a:r>
              <a:rPr lang="en-US" sz="2800" b="1" dirty="0">
                <a:latin typeface="Arial" panose="020B0604020202020204" pitchFamily="34" charset="0"/>
                <a:cs typeface="Arial" panose="020B0604020202020204" pitchFamily="34" charset="0"/>
              </a:rPr>
              <a:t>			Instagram: </a:t>
            </a:r>
            <a:r>
              <a:rPr lang="en-US" sz="2800" dirty="0" err="1">
                <a:latin typeface="Arial" panose="020B0604020202020204" pitchFamily="34" charset="0"/>
                <a:cs typeface="Arial" panose="020B0604020202020204" pitchFamily="34" charset="0"/>
              </a:rPr>
              <a:t>olympiaheightselementary</a:t>
            </a:r>
            <a:endParaRPr lang="en-US" sz="2800" dirty="0">
              <a:latin typeface="Arial" panose="020B0604020202020204" pitchFamily="34" charset="0"/>
              <a:cs typeface="Arial" panose="020B0604020202020204" pitchFamily="34" charset="0"/>
            </a:endParaRPr>
          </a:p>
          <a:p>
            <a:pPr marL="323850" lvl="1">
              <a:lnSpc>
                <a:spcPts val="3120"/>
              </a:lnSpc>
            </a:pPr>
            <a:endParaRPr lang="en-US" sz="2800" spc="-159" dirty="0">
              <a:solidFill>
                <a:srgbClr val="F50808"/>
              </a:solidFill>
              <a:latin typeface="Lexend Deca"/>
              <a:ea typeface="Lexend Deca"/>
              <a:cs typeface="Lexend Deca"/>
              <a:sym typeface="Lexend Deca"/>
            </a:endParaRPr>
          </a:p>
          <a:p>
            <a:pPr marL="323850" lvl="1">
              <a:lnSpc>
                <a:spcPts val="3120"/>
              </a:lnSpc>
            </a:pPr>
            <a:endParaRPr lang="en-US" sz="28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0" y="1628638"/>
            <a:ext cx="18288000" cy="558798"/>
          </a:xfrm>
          <a:prstGeom prst="rect">
            <a:avLst/>
          </a:prstGeom>
        </p:spPr>
        <p:txBody>
          <a:bodyPr lIns="0" tIns="0" rIns="0" bIns="0" rtlCol="0" anchor="t">
            <a:spAutoFit/>
          </a:bodyPr>
          <a:lstStyle/>
          <a:p>
            <a:pPr algn="ctr">
              <a:lnSpc>
                <a:spcPts val="3849"/>
              </a:lnSpc>
            </a:pPr>
            <a:r>
              <a:rPr lang="en-US" sz="4999" spc="-264">
                <a:solidFill>
                  <a:srgbClr val="262262"/>
                </a:solidFill>
                <a:latin typeface="Lexend Deca"/>
                <a:ea typeface="Lexend Deca"/>
                <a:cs typeface="Lexend Deca"/>
                <a:sym typeface="Lexend Deca"/>
              </a:rPr>
              <a:t>Questions, Comments and Feedback</a:t>
            </a:r>
          </a:p>
        </p:txBody>
      </p:sp>
      <p:sp>
        <p:nvSpPr>
          <p:cNvPr id="4" name="Freeform 4"/>
          <p:cNvSpPr/>
          <p:nvPr/>
        </p:nvSpPr>
        <p:spPr>
          <a:xfrm>
            <a:off x="16543262" y="8542262"/>
            <a:ext cx="1432077" cy="1432077"/>
          </a:xfrm>
          <a:custGeom>
            <a:avLst/>
            <a:gdLst/>
            <a:ahLst/>
            <a:cxnLst/>
            <a:rect l="l" t="t" r="r" b="b"/>
            <a:pathLst>
              <a:path w="1432077" h="1432077">
                <a:moveTo>
                  <a:pt x="0" y="0"/>
                </a:moveTo>
                <a:lnTo>
                  <a:pt x="1432076" y="0"/>
                </a:lnTo>
                <a:lnTo>
                  <a:pt x="1432076" y="1432076"/>
                </a:lnTo>
                <a:lnTo>
                  <a:pt x="0" y="1432076"/>
                </a:lnTo>
                <a:lnTo>
                  <a:pt x="0" y="0"/>
                </a:lnTo>
                <a:close/>
              </a:path>
            </a:pathLst>
          </a:custGeom>
          <a:blipFill>
            <a:blip r:embed="rId4"/>
            <a:stretch>
              <a:fillRect/>
            </a:stretch>
          </a:blipFill>
        </p:spPr>
        <p:txBody>
          <a:bodyPr/>
          <a:lstStyle/>
          <a:p>
            <a:endParaRPr lang="en-US"/>
          </a:p>
        </p:txBody>
      </p:sp>
      <p:sp>
        <p:nvSpPr>
          <p:cNvPr id="5" name="Freeform 5"/>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6" name="Freeform 6"/>
          <p:cNvSpPr/>
          <p:nvPr/>
        </p:nvSpPr>
        <p:spPr>
          <a:xfrm>
            <a:off x="4936844" y="3105222"/>
            <a:ext cx="8414311" cy="5609541"/>
          </a:xfrm>
          <a:custGeom>
            <a:avLst/>
            <a:gdLst/>
            <a:ahLst/>
            <a:cxnLst/>
            <a:rect l="l" t="t" r="r" b="b"/>
            <a:pathLst>
              <a:path w="8414311" h="5609541">
                <a:moveTo>
                  <a:pt x="0" y="0"/>
                </a:moveTo>
                <a:lnTo>
                  <a:pt x="8414312" y="0"/>
                </a:lnTo>
                <a:lnTo>
                  <a:pt x="8414312" y="5609541"/>
                </a:lnTo>
                <a:lnTo>
                  <a:pt x="0" y="5609541"/>
                </a:lnTo>
                <a:lnTo>
                  <a:pt x="0" y="0"/>
                </a:lnTo>
                <a:close/>
              </a:path>
            </a:pathLst>
          </a:custGeom>
          <a:blipFill>
            <a:blip r:embed="rId6"/>
            <a:stretch>
              <a:fillRect/>
            </a:stretch>
          </a:blipFill>
          <a:ln w="95250" cap="sq">
            <a:solidFill>
              <a:srgbClr val="1F56B7"/>
            </a:solidFill>
            <a:prstDash val="solid"/>
            <a:miter/>
          </a:ln>
        </p:spPr>
        <p:txBody>
          <a:bodyPr/>
          <a:lstStyle/>
          <a:p>
            <a:endParaRPr lang="en-US"/>
          </a:p>
        </p:txBody>
      </p:sp>
      <p:sp>
        <p:nvSpPr>
          <p:cNvPr id="7" name="TextBox 7"/>
          <p:cNvSpPr txBox="1"/>
          <p:nvPr/>
        </p:nvSpPr>
        <p:spPr>
          <a:xfrm>
            <a:off x="16107021" y="9210675"/>
            <a:ext cx="152400" cy="200025"/>
          </a:xfrm>
          <a:prstGeom prst="rect">
            <a:avLst/>
          </a:prstGeom>
        </p:spPr>
        <p:txBody>
          <a:bodyPr wrap="none" lIns="0" tIns="0" rIns="0" bIns="0" rtlCol="0" anchor="t">
            <a:spAutoFit/>
          </a:bodyPr>
          <a:lstStyle/>
          <a:p>
            <a:pPr algn="ctr">
              <a:lnSpc>
                <a:spcPts val="2800"/>
              </a:lnSpc>
              <a:spcBef>
                <a:spcPct val="0"/>
              </a:spcBef>
            </a:pPr>
            <a:r>
              <a:rPr lang="en-US" sz="2000">
                <a:solidFill>
                  <a:srgbClr val="262262"/>
                </a:solidFill>
                <a:latin typeface="Canva Sans"/>
                <a:ea typeface="Canva Sans"/>
                <a:cs typeface="Canva Sans"/>
                <a:sym typeface="Canva Sans"/>
              </a:rPr>
              <a:t>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592875" y="163171"/>
            <a:ext cx="10545655" cy="9702003"/>
          </a:xfrm>
          <a:custGeom>
            <a:avLst/>
            <a:gdLst/>
            <a:ahLst/>
            <a:cxnLst/>
            <a:rect l="l" t="t" r="r" b="b"/>
            <a:pathLst>
              <a:path w="10545655" h="9702003">
                <a:moveTo>
                  <a:pt x="0" y="0"/>
                </a:moveTo>
                <a:lnTo>
                  <a:pt x="10545656" y="0"/>
                </a:lnTo>
                <a:lnTo>
                  <a:pt x="10545656" y="9702003"/>
                </a:lnTo>
                <a:lnTo>
                  <a:pt x="0" y="9702003"/>
                </a:lnTo>
                <a:lnTo>
                  <a:pt x="0"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US"/>
          </a:p>
        </p:txBody>
      </p:sp>
      <p:sp>
        <p:nvSpPr>
          <p:cNvPr id="3" name="Freeform 3"/>
          <p:cNvSpPr/>
          <p:nvPr/>
        </p:nvSpPr>
        <p:spPr>
          <a:xfrm rot="-5400000" flipH="1">
            <a:off x="9385098" y="472799"/>
            <a:ext cx="11819986" cy="10874387"/>
          </a:xfrm>
          <a:custGeom>
            <a:avLst/>
            <a:gdLst/>
            <a:ahLst/>
            <a:cxnLst/>
            <a:rect l="l" t="t" r="r" b="b"/>
            <a:pathLst>
              <a:path w="11819986" h="10874387">
                <a:moveTo>
                  <a:pt x="11819986" y="0"/>
                </a:moveTo>
                <a:lnTo>
                  <a:pt x="0" y="0"/>
                </a:lnTo>
                <a:lnTo>
                  <a:pt x="0" y="10874387"/>
                </a:lnTo>
                <a:lnTo>
                  <a:pt x="11819986" y="10874387"/>
                </a:lnTo>
                <a:lnTo>
                  <a:pt x="118199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3567285" y="4567809"/>
            <a:ext cx="11153429" cy="1808607"/>
          </a:xfrm>
          <a:prstGeom prst="rect">
            <a:avLst/>
          </a:prstGeom>
        </p:spPr>
        <p:txBody>
          <a:bodyPr lIns="0" tIns="0" rIns="0" bIns="0" rtlCol="0" anchor="t">
            <a:spAutoFit/>
          </a:bodyPr>
          <a:lstStyle/>
          <a:p>
            <a:pPr algn="ctr">
              <a:lnSpc>
                <a:spcPts val="12474"/>
              </a:lnSpc>
            </a:pPr>
            <a:r>
              <a:rPr lang="en-US" sz="16200" spc="-858">
                <a:solidFill>
                  <a:srgbClr val="262262"/>
                </a:solidFill>
                <a:latin typeface="Lexend Deca"/>
                <a:ea typeface="Lexend Deca"/>
                <a:cs typeface="Lexend Deca"/>
                <a:sym typeface="Lexend Deca"/>
              </a:rPr>
              <a:t>Thank you</a:t>
            </a:r>
          </a:p>
        </p:txBody>
      </p:sp>
      <p:sp>
        <p:nvSpPr>
          <p:cNvPr id="5" name="Freeform 5"/>
          <p:cNvSpPr/>
          <p:nvPr/>
        </p:nvSpPr>
        <p:spPr>
          <a:xfrm>
            <a:off x="15170686"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2188178"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7773752" y="687152"/>
            <a:ext cx="2740497" cy="2740497"/>
          </a:xfrm>
          <a:custGeom>
            <a:avLst/>
            <a:gdLst/>
            <a:ahLst/>
            <a:cxnLst/>
            <a:rect l="l" t="t" r="r" b="b"/>
            <a:pathLst>
              <a:path w="2740497" h="2740497">
                <a:moveTo>
                  <a:pt x="0" y="0"/>
                </a:moveTo>
                <a:lnTo>
                  <a:pt x="2740496" y="0"/>
                </a:lnTo>
                <a:lnTo>
                  <a:pt x="2740496" y="2740496"/>
                </a:lnTo>
                <a:lnTo>
                  <a:pt x="0" y="2740496"/>
                </a:lnTo>
                <a:lnTo>
                  <a:pt x="0" y="0"/>
                </a:lnTo>
                <a:close/>
              </a:path>
            </a:pathLst>
          </a:custGeom>
          <a:blipFill>
            <a:blip r:embed="rId5"/>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3883</Words>
  <Application>Microsoft Office PowerPoint</Application>
  <PresentationFormat>Custom</PresentationFormat>
  <Paragraphs>394</Paragraphs>
  <Slides>30</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Lexend Deca</vt:lpstr>
      <vt:lpstr>Calibri</vt:lpstr>
      <vt:lpstr>Arial</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2026-2027 Annual Parent Meeting About the Benefits About the Benefits if the Title I Schoolwide Program</dc:title>
  <dc:creator>Pacheco, Rebecca</dc:creator>
  <cp:lastModifiedBy>Bourland, Victoria E.</cp:lastModifiedBy>
  <cp:revision>3</cp:revision>
  <dcterms:created xsi:type="dcterms:W3CDTF">2006-08-16T00:00:00Z</dcterms:created>
  <dcterms:modified xsi:type="dcterms:W3CDTF">2026-08-25T15:13:22Z</dcterms:modified>
  <dc:identifier>DAHM1lurOTY</dc:identifier>
</cp:coreProperties>
</file>